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5" r:id="rId2"/>
    <p:sldId id="267" r:id="rId3"/>
    <p:sldId id="266" r:id="rId4"/>
    <p:sldId id="275" r:id="rId5"/>
    <p:sldId id="256" r:id="rId6"/>
    <p:sldId id="270" r:id="rId7"/>
    <p:sldId id="269" r:id="rId8"/>
    <p:sldId id="268" r:id="rId9"/>
    <p:sldId id="272" r:id="rId10"/>
    <p:sldId id="273" r:id="rId11"/>
    <p:sldId id="274" r:id="rId12"/>
    <p:sldId id="282" r:id="rId13"/>
    <p:sldId id="277" r:id="rId14"/>
    <p:sldId id="278" r:id="rId15"/>
    <p:sldId id="279" r:id="rId16"/>
    <p:sldId id="280" r:id="rId17"/>
    <p:sldId id="281" r:id="rId18"/>
    <p:sldId id="283" r:id="rId19"/>
    <p:sldId id="284" r:id="rId20"/>
    <p:sldId id="276" r:id="rId21"/>
    <p:sldId id="285" r:id="rId22"/>
    <p:sldId id="287" r:id="rId23"/>
    <p:sldId id="286" r:id="rId24"/>
    <p:sldId id="271"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7" d="100"/>
          <a:sy n="87" d="100"/>
        </p:scale>
        <p:origin x="1016" y="6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0B02FF8-C773-4223-98C3-7D35D5C4CFC0}" type="datetimeFigureOut">
              <a:rPr lang="zh-CN" altLang="en-US" smtClean="0"/>
              <a:t>2024/1/16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3363684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0B02FF8-C773-4223-98C3-7D35D5C4CFC0}" type="datetimeFigureOut">
              <a:rPr lang="zh-CN" altLang="en-US" smtClean="0"/>
              <a:t>2024/1/16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1282073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0B02FF8-C773-4223-98C3-7D35D5C4CFC0}" type="datetimeFigureOut">
              <a:rPr lang="zh-CN" altLang="en-US" smtClean="0"/>
              <a:t>2024/1/16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301984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0B02FF8-C773-4223-98C3-7D35D5C4CFC0}" type="datetimeFigureOut">
              <a:rPr lang="zh-CN" altLang="en-US" smtClean="0"/>
              <a:t>2024/1/16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2645967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0B02FF8-C773-4223-98C3-7D35D5C4CFC0}" type="datetimeFigureOut">
              <a:rPr lang="zh-CN" altLang="en-US" smtClean="0"/>
              <a:t>2024/1/16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2227387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B0B02FF8-C773-4223-98C3-7D35D5C4CFC0}" type="datetimeFigureOut">
              <a:rPr lang="zh-CN" altLang="en-US" smtClean="0"/>
              <a:t>2024/1/16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2008619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B0B02FF8-C773-4223-98C3-7D35D5C4CFC0}" type="datetimeFigureOut">
              <a:rPr lang="zh-CN" altLang="en-US" smtClean="0"/>
              <a:t>2024/1/16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42945566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0B02FF8-C773-4223-98C3-7D35D5C4CFC0}" type="datetimeFigureOut">
              <a:rPr lang="zh-CN" altLang="en-US" smtClean="0"/>
              <a:t>2024/1/16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248575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B02FF8-C773-4223-98C3-7D35D5C4CFC0}" type="datetimeFigureOut">
              <a:rPr lang="zh-CN" altLang="en-US" smtClean="0"/>
              <a:t>2024/1/16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1944955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0B02FF8-C773-4223-98C3-7D35D5C4CFC0}" type="datetimeFigureOut">
              <a:rPr lang="zh-CN" altLang="en-US" smtClean="0"/>
              <a:t>2024/1/16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2224589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0B02FF8-C773-4223-98C3-7D35D5C4CFC0}" type="datetimeFigureOut">
              <a:rPr lang="zh-CN" altLang="en-US" smtClean="0"/>
              <a:t>2024/1/16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3052895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B02FF8-C773-4223-98C3-7D35D5C4CFC0}" type="datetimeFigureOut">
              <a:rPr lang="zh-CN" altLang="en-US" smtClean="0"/>
              <a:t>2024/1/16</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EF8D9B-5F8E-4714-BF60-4EBB5A2A0898}" type="slidenum">
              <a:rPr lang="zh-CN" altLang="en-US" smtClean="0"/>
              <a:t>‹#›</a:t>
            </a:fld>
            <a:endParaRPr lang="zh-CN" altLang="en-US"/>
          </a:p>
        </p:txBody>
      </p:sp>
    </p:spTree>
    <p:extLst>
      <p:ext uri="{BB962C8B-B14F-4D97-AF65-F5344CB8AC3E}">
        <p14:creationId xmlns:p14="http://schemas.microsoft.com/office/powerpoint/2010/main" val="39589256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deepmind.google/discover/blog/a-glimpse-of-the-next-generation-of-alphafold/?utm_source=linkedin&amp;utm_medium=social"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 y="3429000"/>
            <a:ext cx="9144000" cy="28388"/>
          </a:xfrm>
          <a:prstGeom prst="rect">
            <a:avLst/>
          </a:prstGeom>
          <a:solidFill>
            <a:srgbClr val="00B050"/>
          </a:solidFill>
        </p:spPr>
        <p:style>
          <a:lnRef idx="0">
            <a:schemeClr val="dk1"/>
          </a:lnRef>
          <a:fillRef idx="3">
            <a:schemeClr val="dk1"/>
          </a:fillRef>
          <a:effectRef idx="3">
            <a:schemeClr val="dk1"/>
          </a:effectRef>
          <a:fontRef idx="minor">
            <a:schemeClr val="lt1"/>
          </a:fontRef>
        </p:style>
        <p:txBody>
          <a:bodyPr rtlCol="0" anchor="ctr"/>
          <a:lstStyle/>
          <a:p>
            <a:pPr algn="ctr"/>
            <a:r>
              <a:rPr lang="en-US" altLang="zh-CN" dirty="0">
                <a:ln w="0"/>
                <a:solidFill>
                  <a:schemeClr val="tx1"/>
                </a:solidFill>
                <a:effectLst>
                  <a:outerShdw blurRad="38100" dist="19050" dir="2700000" algn="tl" rotWithShape="0">
                    <a:schemeClr val="dk1">
                      <a:alpha val="40000"/>
                    </a:schemeClr>
                  </a:outerShdw>
                </a:effectLst>
              </a:rPr>
              <a:t>·</a:t>
            </a:r>
            <a:endParaRPr lang="ii-CN" altLang="en-US" dirty="0">
              <a:ln w="0"/>
              <a:solidFill>
                <a:schemeClr val="tx1"/>
              </a:solidFill>
              <a:effectLst>
                <a:outerShdw blurRad="38100" dist="19050" dir="2700000" algn="tl" rotWithShape="0">
                  <a:schemeClr val="dk1">
                    <a:alpha val="40000"/>
                  </a:schemeClr>
                </a:outerShdw>
              </a:effectLst>
            </a:endParaRPr>
          </a:p>
        </p:txBody>
      </p:sp>
      <p:sp>
        <p:nvSpPr>
          <p:cNvPr id="6" name="文本框 5"/>
          <p:cNvSpPr txBox="1"/>
          <p:nvPr/>
        </p:nvSpPr>
        <p:spPr>
          <a:xfrm>
            <a:off x="1" y="2361322"/>
            <a:ext cx="9143996" cy="1077218"/>
          </a:xfrm>
          <a:prstGeom prst="rect">
            <a:avLst/>
          </a:prstGeom>
          <a:noFill/>
        </p:spPr>
        <p:txBody>
          <a:bodyPr wrap="square" rtlCol="0">
            <a:spAutoFit/>
          </a:bodyPr>
          <a:lstStyle/>
          <a:p>
            <a:pPr algn="ctr"/>
            <a:r>
              <a:rPr lang="en-US" altLang="zh-CN" sz="3200" b="1" dirty="0">
                <a:effectLst>
                  <a:outerShdw blurRad="38100" dist="38100" dir="2700000" algn="tl">
                    <a:srgbClr val="000000">
                      <a:alpha val="43137"/>
                    </a:srgbClr>
                  </a:outerShdw>
                </a:effectLst>
              </a:rPr>
              <a:t>Highly accurate protein structure prediction </a:t>
            </a:r>
          </a:p>
          <a:p>
            <a:pPr algn="ctr"/>
            <a:r>
              <a:rPr lang="en-US" altLang="zh-CN" sz="3200" b="1" dirty="0">
                <a:effectLst>
                  <a:outerShdw blurRad="38100" dist="38100" dir="2700000" algn="tl">
                    <a:srgbClr val="000000">
                      <a:alpha val="43137"/>
                    </a:srgbClr>
                  </a:outerShdw>
                </a:effectLst>
              </a:rPr>
              <a:t>with </a:t>
            </a:r>
            <a:r>
              <a:rPr lang="en-US" altLang="zh-CN" sz="3200" b="1" dirty="0" err="1">
                <a:effectLst>
                  <a:outerShdw blurRad="38100" dist="38100" dir="2700000" algn="tl">
                    <a:srgbClr val="000000">
                      <a:alpha val="43137"/>
                    </a:srgbClr>
                  </a:outerShdw>
                </a:effectLst>
              </a:rPr>
              <a:t>AlphaFold</a:t>
            </a:r>
            <a:endParaRPr lang="ii-CN" altLang="en-US" sz="3200" b="1" dirty="0">
              <a:effectLst>
                <a:outerShdw blurRad="38100" dist="38100" dir="2700000" algn="tl">
                  <a:srgbClr val="000000">
                    <a:alpha val="43137"/>
                  </a:srgbClr>
                </a:outerShdw>
              </a:effectLst>
            </a:endParaRPr>
          </a:p>
        </p:txBody>
      </p:sp>
      <p:sp>
        <p:nvSpPr>
          <p:cNvPr id="7" name="文本框 6"/>
          <p:cNvSpPr txBox="1"/>
          <p:nvPr/>
        </p:nvSpPr>
        <p:spPr>
          <a:xfrm>
            <a:off x="3737340" y="3630922"/>
            <a:ext cx="1697902" cy="881460"/>
          </a:xfrm>
          <a:prstGeom prst="rect">
            <a:avLst/>
          </a:prstGeom>
          <a:noFill/>
        </p:spPr>
        <p:txBody>
          <a:bodyPr wrap="none" rtlCol="0">
            <a:spAutoFit/>
          </a:bodyPr>
          <a:lstStyle/>
          <a:p>
            <a:pPr algn="ctr">
              <a:lnSpc>
                <a:spcPct val="150000"/>
              </a:lnSpc>
            </a:pPr>
            <a:r>
              <a:rPr lang="zh-CN" altLang="en-US" b="1" dirty="0"/>
              <a:t>汇报人：赵羽</a:t>
            </a:r>
            <a:endParaRPr lang="en-US" altLang="zh-CN" b="1" dirty="0"/>
          </a:p>
          <a:p>
            <a:pPr algn="ctr">
              <a:lnSpc>
                <a:spcPct val="150000"/>
              </a:lnSpc>
            </a:pPr>
            <a:r>
              <a:rPr lang="zh-CN" altLang="en-US" b="1" dirty="0"/>
              <a:t>时间：</a:t>
            </a:r>
            <a:r>
              <a:rPr lang="en-US" altLang="zh-CN" b="1" dirty="0"/>
              <a:t>23/12/05</a:t>
            </a:r>
            <a:endParaRPr lang="en-US" altLang="ii-CN" b="1" dirty="0"/>
          </a:p>
        </p:txBody>
      </p:sp>
      <p:sp>
        <p:nvSpPr>
          <p:cNvPr id="2" name="灯片编号占位符 1"/>
          <p:cNvSpPr>
            <a:spLocks noGrp="1"/>
          </p:cNvSpPr>
          <p:nvPr>
            <p:ph type="sldNum" sz="quarter" idx="12"/>
          </p:nvPr>
        </p:nvSpPr>
        <p:spPr/>
        <p:txBody>
          <a:bodyPr/>
          <a:lstStyle/>
          <a:p>
            <a:fld id="{3440858A-7EA7-403C-9E6F-2B86DFA1FF0F}" type="slidenum">
              <a:rPr lang="ii-CN" altLang="en-US" smtClean="0"/>
              <a:t>1</a:t>
            </a:fld>
            <a:endParaRPr lang="ii-CN" altLang="en-US"/>
          </a:p>
        </p:txBody>
      </p:sp>
    </p:spTree>
    <p:extLst>
      <p:ext uri="{BB962C8B-B14F-4D97-AF65-F5344CB8AC3E}">
        <p14:creationId xmlns:p14="http://schemas.microsoft.com/office/powerpoint/2010/main" val="1508637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230D4B5-8598-DF5C-8D73-E792B985C5A1}"/>
              </a:ext>
            </a:extLst>
          </p:cNvPr>
          <p:cNvGrpSpPr/>
          <p:nvPr/>
        </p:nvGrpSpPr>
        <p:grpSpPr>
          <a:xfrm>
            <a:off x="0" y="255572"/>
            <a:ext cx="9144000" cy="826501"/>
            <a:chOff x="0" y="255572"/>
            <a:chExt cx="9144000" cy="826501"/>
          </a:xfrm>
        </p:grpSpPr>
        <p:sp>
          <p:nvSpPr>
            <p:cNvPr id="3" name="文本框 2">
              <a:extLst>
                <a:ext uri="{FF2B5EF4-FFF2-40B4-BE49-F238E27FC236}">
                  <a16:creationId xmlns:a16="http://schemas.microsoft.com/office/drawing/2014/main" id="{D0DF9E26-9742-A2E2-A402-9886572D9D58}"/>
                </a:ext>
              </a:extLst>
            </p:cNvPr>
            <p:cNvSpPr txBox="1"/>
            <p:nvPr/>
          </p:nvSpPr>
          <p:spPr>
            <a:xfrm>
              <a:off x="1476521" y="255572"/>
              <a:ext cx="6190990" cy="646331"/>
            </a:xfrm>
            <a:prstGeom prst="rect">
              <a:avLst/>
            </a:prstGeom>
            <a:noFill/>
          </p:spPr>
          <p:txBody>
            <a:bodyPr wrap="none" rtlCol="0">
              <a:spAutoFit/>
            </a:bodyPr>
            <a:lstStyle/>
            <a:p>
              <a:pPr algn="ctr"/>
              <a:r>
                <a:rPr lang="en-US" altLang="zh-CN" sz="3600" dirty="0"/>
                <a:t>Results: The </a:t>
              </a:r>
              <a:r>
                <a:rPr lang="en-US" altLang="zh-CN" sz="3600" dirty="0" err="1"/>
                <a:t>AlphaFold</a:t>
              </a:r>
              <a:r>
                <a:rPr lang="en-US" altLang="zh-CN" sz="3600" dirty="0"/>
                <a:t> network</a:t>
              </a:r>
              <a:endParaRPr lang="zh-CN" altLang="en-US" sz="3600" dirty="0"/>
            </a:p>
          </p:txBody>
        </p:sp>
        <p:sp>
          <p:nvSpPr>
            <p:cNvPr id="4" name="矩形 3">
              <a:extLst>
                <a:ext uri="{FF2B5EF4-FFF2-40B4-BE49-F238E27FC236}">
                  <a16:creationId xmlns:a16="http://schemas.microsoft.com/office/drawing/2014/main" id="{E8570A26-86FC-5685-0C94-25243018DB2D}"/>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388D60C0-95CF-8693-B9B1-D937CC2B647D}"/>
              </a:ext>
            </a:extLst>
          </p:cNvPr>
          <p:cNvPicPr>
            <a:picLocks noChangeAspect="1"/>
          </p:cNvPicPr>
          <p:nvPr/>
        </p:nvPicPr>
        <p:blipFill>
          <a:blip r:embed="rId2"/>
          <a:stretch>
            <a:fillRect/>
          </a:stretch>
        </p:blipFill>
        <p:spPr>
          <a:xfrm>
            <a:off x="371136" y="1381559"/>
            <a:ext cx="8255424" cy="2851297"/>
          </a:xfrm>
          <a:prstGeom prst="rect">
            <a:avLst/>
          </a:prstGeom>
        </p:spPr>
      </p:pic>
      <p:sp>
        <p:nvSpPr>
          <p:cNvPr id="7" name="文本框 6">
            <a:extLst>
              <a:ext uri="{FF2B5EF4-FFF2-40B4-BE49-F238E27FC236}">
                <a16:creationId xmlns:a16="http://schemas.microsoft.com/office/drawing/2014/main" id="{55D9246E-EE71-EAE0-B72B-BCED2173B19F}"/>
              </a:ext>
            </a:extLst>
          </p:cNvPr>
          <p:cNvSpPr txBox="1"/>
          <p:nvPr/>
        </p:nvSpPr>
        <p:spPr>
          <a:xfrm>
            <a:off x="0" y="4498847"/>
            <a:ext cx="9144000" cy="830997"/>
          </a:xfrm>
          <a:prstGeom prst="rect">
            <a:avLst/>
          </a:prstGeom>
          <a:noFill/>
        </p:spPr>
        <p:txBody>
          <a:bodyPr wrap="square" rtlCol="0">
            <a:spAutoFit/>
          </a:bodyPr>
          <a:lstStyle/>
          <a:p>
            <a:r>
              <a:rPr lang="en-US" altLang="zh-CN" sz="1600" dirty="0"/>
              <a:t>Model architecture. Arrows show the information flow among the various components  described in this paper. Array shapes are shown in parentheses with s, number of sequences (</a:t>
            </a:r>
            <a:r>
              <a:rPr lang="en-US" altLang="zh-CN" sz="1600" dirty="0" err="1"/>
              <a:t>Nseq</a:t>
            </a:r>
            <a:r>
              <a:rPr lang="en-US" altLang="zh-CN" sz="1600" dirty="0"/>
              <a:t>  in the main text); r, number of residues (</a:t>
            </a:r>
            <a:r>
              <a:rPr lang="en-US" altLang="zh-CN" sz="1600" dirty="0" err="1"/>
              <a:t>Nres</a:t>
            </a:r>
            <a:r>
              <a:rPr lang="en-US" altLang="zh-CN" sz="1600" dirty="0"/>
              <a:t>  in the main text); c, number of channels.</a:t>
            </a:r>
            <a:endParaRPr lang="zh-CN" altLang="en-US" sz="1600" dirty="0"/>
          </a:p>
        </p:txBody>
      </p:sp>
      <p:sp>
        <p:nvSpPr>
          <p:cNvPr id="8" name="文本框 7">
            <a:extLst>
              <a:ext uri="{FF2B5EF4-FFF2-40B4-BE49-F238E27FC236}">
                <a16:creationId xmlns:a16="http://schemas.microsoft.com/office/drawing/2014/main" id="{7DBC8B82-61E8-083E-3D4C-F0082F333DC4}"/>
              </a:ext>
            </a:extLst>
          </p:cNvPr>
          <p:cNvSpPr txBox="1"/>
          <p:nvPr/>
        </p:nvSpPr>
        <p:spPr>
          <a:xfrm rot="5400000">
            <a:off x="4191860" y="2257683"/>
            <a:ext cx="1828386" cy="369332"/>
          </a:xfrm>
          <a:prstGeom prst="rect">
            <a:avLst/>
          </a:prstGeom>
          <a:noFill/>
        </p:spPr>
        <p:txBody>
          <a:bodyPr wrap="none" rtlCol="0">
            <a:spAutoFit/>
          </a:bodyPr>
          <a:lstStyle/>
          <a:p>
            <a:pPr algn="ctr"/>
            <a:r>
              <a:rPr lang="en-US" altLang="zh-CN" b="1" dirty="0" err="1">
                <a:solidFill>
                  <a:srgbClr val="FF0000"/>
                </a:solidFill>
                <a:highlight>
                  <a:srgbClr val="FFFF00"/>
                </a:highlight>
              </a:rPr>
              <a:t>Evformer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
        <p:nvSpPr>
          <p:cNvPr id="9" name="文本框 8">
            <a:extLst>
              <a:ext uri="{FF2B5EF4-FFF2-40B4-BE49-F238E27FC236}">
                <a16:creationId xmlns:a16="http://schemas.microsoft.com/office/drawing/2014/main" id="{F8C60323-B2F3-CB10-831B-863EDC491A12}"/>
              </a:ext>
            </a:extLst>
          </p:cNvPr>
          <p:cNvSpPr txBox="1"/>
          <p:nvPr/>
        </p:nvSpPr>
        <p:spPr>
          <a:xfrm rot="5400000">
            <a:off x="5791034" y="2269705"/>
            <a:ext cx="2604239" cy="369332"/>
          </a:xfrm>
          <a:prstGeom prst="rect">
            <a:avLst/>
          </a:prstGeom>
          <a:noFill/>
        </p:spPr>
        <p:txBody>
          <a:bodyPr wrap="none" rtlCol="0">
            <a:spAutoFit/>
          </a:bodyPr>
          <a:lstStyle/>
          <a:p>
            <a:r>
              <a:rPr lang="en-US" altLang="zh-CN" b="1" dirty="0">
                <a:solidFill>
                  <a:srgbClr val="00B050"/>
                </a:solidFill>
                <a:highlight>
                  <a:srgbClr val="FFFF00"/>
                </a:highlight>
              </a:rPr>
              <a:t>Structure module blocks</a:t>
            </a:r>
            <a:endParaRPr lang="zh-CN" altLang="en-US" b="1" dirty="0">
              <a:solidFill>
                <a:srgbClr val="00B050"/>
              </a:solidFill>
              <a:highlight>
                <a:srgbClr val="FFFF00"/>
              </a:highlight>
            </a:endParaRPr>
          </a:p>
        </p:txBody>
      </p:sp>
      <p:sp>
        <p:nvSpPr>
          <p:cNvPr id="10" name="文本框 9">
            <a:extLst>
              <a:ext uri="{FF2B5EF4-FFF2-40B4-BE49-F238E27FC236}">
                <a16:creationId xmlns:a16="http://schemas.microsoft.com/office/drawing/2014/main" id="{3E75D535-305E-0592-2B58-C092F4AE8212}"/>
              </a:ext>
            </a:extLst>
          </p:cNvPr>
          <p:cNvSpPr txBox="1"/>
          <p:nvPr/>
        </p:nvSpPr>
        <p:spPr>
          <a:xfrm>
            <a:off x="97866" y="1652658"/>
            <a:ext cx="1107996" cy="369332"/>
          </a:xfrm>
          <a:prstGeom prst="rect">
            <a:avLst/>
          </a:prstGeom>
          <a:noFill/>
        </p:spPr>
        <p:txBody>
          <a:bodyPr wrap="none" rtlCol="0">
            <a:spAutoFit/>
          </a:bodyPr>
          <a:lstStyle/>
          <a:p>
            <a:r>
              <a:rPr lang="zh-CN" altLang="en-US" b="1" dirty="0">
                <a:solidFill>
                  <a:srgbClr val="FF0000"/>
                </a:solidFill>
                <a:highlight>
                  <a:srgbClr val="FFFF00"/>
                </a:highlight>
              </a:rPr>
              <a:t>演化信息</a:t>
            </a:r>
          </a:p>
        </p:txBody>
      </p:sp>
      <p:sp>
        <p:nvSpPr>
          <p:cNvPr id="11" name="文本框 10">
            <a:extLst>
              <a:ext uri="{FF2B5EF4-FFF2-40B4-BE49-F238E27FC236}">
                <a16:creationId xmlns:a16="http://schemas.microsoft.com/office/drawing/2014/main" id="{F076DEA7-E26C-3FEE-13DC-CD9214949CDF}"/>
              </a:ext>
            </a:extLst>
          </p:cNvPr>
          <p:cNvSpPr txBox="1"/>
          <p:nvPr/>
        </p:nvSpPr>
        <p:spPr>
          <a:xfrm>
            <a:off x="-85020" y="3244334"/>
            <a:ext cx="1569660" cy="369332"/>
          </a:xfrm>
          <a:prstGeom prst="rect">
            <a:avLst/>
          </a:prstGeom>
          <a:noFill/>
        </p:spPr>
        <p:txBody>
          <a:bodyPr wrap="none" rtlCol="0">
            <a:spAutoFit/>
          </a:bodyPr>
          <a:lstStyle/>
          <a:p>
            <a:r>
              <a:rPr lang="zh-CN" altLang="en-US" b="1" dirty="0">
                <a:solidFill>
                  <a:srgbClr val="FF0000"/>
                </a:solidFill>
                <a:highlight>
                  <a:srgbClr val="FFFF00"/>
                </a:highlight>
              </a:rPr>
              <a:t>物理拓扑信息</a:t>
            </a:r>
          </a:p>
        </p:txBody>
      </p:sp>
      <p:sp>
        <p:nvSpPr>
          <p:cNvPr id="12" name="文本框 11">
            <a:extLst>
              <a:ext uri="{FF2B5EF4-FFF2-40B4-BE49-F238E27FC236}">
                <a16:creationId xmlns:a16="http://schemas.microsoft.com/office/drawing/2014/main" id="{B0268357-E061-3202-6B0A-8AA4B4934710}"/>
              </a:ext>
            </a:extLst>
          </p:cNvPr>
          <p:cNvSpPr txBox="1"/>
          <p:nvPr/>
        </p:nvSpPr>
        <p:spPr>
          <a:xfrm>
            <a:off x="1538955" y="5591261"/>
            <a:ext cx="1338828" cy="369332"/>
          </a:xfrm>
          <a:prstGeom prst="rect">
            <a:avLst/>
          </a:prstGeom>
          <a:noFill/>
        </p:spPr>
        <p:txBody>
          <a:bodyPr wrap="none" rtlCol="0">
            <a:spAutoFit/>
          </a:bodyPr>
          <a:lstStyle/>
          <a:p>
            <a:r>
              <a:rPr lang="zh-CN" altLang="en-US" b="1" dirty="0">
                <a:solidFill>
                  <a:srgbClr val="FF0000"/>
                </a:solidFill>
                <a:highlight>
                  <a:srgbClr val="FFFF00"/>
                </a:highlight>
              </a:rPr>
              <a:t>从头预测？</a:t>
            </a:r>
          </a:p>
        </p:txBody>
      </p:sp>
      <p:sp>
        <p:nvSpPr>
          <p:cNvPr id="13" name="文本框 12">
            <a:extLst>
              <a:ext uri="{FF2B5EF4-FFF2-40B4-BE49-F238E27FC236}">
                <a16:creationId xmlns:a16="http://schemas.microsoft.com/office/drawing/2014/main" id="{B7C9215C-CBE9-DE90-337D-3B4C414DB485}"/>
              </a:ext>
            </a:extLst>
          </p:cNvPr>
          <p:cNvSpPr txBox="1"/>
          <p:nvPr/>
        </p:nvSpPr>
        <p:spPr>
          <a:xfrm>
            <a:off x="1538955" y="3717234"/>
            <a:ext cx="784189" cy="430887"/>
          </a:xfrm>
          <a:prstGeom prst="rect">
            <a:avLst/>
          </a:prstGeom>
          <a:noFill/>
        </p:spPr>
        <p:txBody>
          <a:bodyPr wrap="none" rtlCol="0">
            <a:spAutoFit/>
          </a:bodyPr>
          <a:lstStyle/>
          <a:p>
            <a:r>
              <a:rPr lang="en-US" altLang="zh-CN" sz="1100" b="1" dirty="0"/>
              <a:t>HH-suit3:</a:t>
            </a:r>
          </a:p>
          <a:p>
            <a:r>
              <a:rPr lang="en-US" altLang="zh-CN" sz="1100" b="1" dirty="0">
                <a:solidFill>
                  <a:srgbClr val="00B0F0"/>
                </a:solidFill>
              </a:rPr>
              <a:t>PDB</a:t>
            </a:r>
            <a:endParaRPr lang="zh-CN" altLang="en-US" sz="1100" b="1" dirty="0">
              <a:solidFill>
                <a:srgbClr val="00B0F0"/>
              </a:solidFill>
            </a:endParaRPr>
          </a:p>
        </p:txBody>
      </p:sp>
      <p:sp>
        <p:nvSpPr>
          <p:cNvPr id="14" name="文本框 13">
            <a:extLst>
              <a:ext uri="{FF2B5EF4-FFF2-40B4-BE49-F238E27FC236}">
                <a16:creationId xmlns:a16="http://schemas.microsoft.com/office/drawing/2014/main" id="{902D9412-1A5C-EE6D-1E85-52D6963660A3}"/>
              </a:ext>
            </a:extLst>
          </p:cNvPr>
          <p:cNvSpPr txBox="1"/>
          <p:nvPr/>
        </p:nvSpPr>
        <p:spPr>
          <a:xfrm>
            <a:off x="1519719" y="2144129"/>
            <a:ext cx="803425" cy="430887"/>
          </a:xfrm>
          <a:prstGeom prst="rect">
            <a:avLst/>
          </a:prstGeom>
          <a:noFill/>
        </p:spPr>
        <p:txBody>
          <a:bodyPr wrap="none" rtlCol="0">
            <a:spAutoFit/>
          </a:bodyPr>
          <a:lstStyle/>
          <a:p>
            <a:r>
              <a:rPr lang="en-US" altLang="zh-CN" sz="1100" b="1" dirty="0"/>
              <a:t>HMMER:</a:t>
            </a:r>
          </a:p>
          <a:p>
            <a:r>
              <a:rPr lang="en-US" altLang="zh-CN" sz="1100" b="1" dirty="0" err="1">
                <a:solidFill>
                  <a:srgbClr val="00B0F0"/>
                </a:solidFill>
              </a:rPr>
              <a:t>MGnify</a:t>
            </a:r>
            <a:endParaRPr lang="zh-CN" altLang="en-US" sz="1100" b="1" dirty="0">
              <a:solidFill>
                <a:srgbClr val="00B0F0"/>
              </a:solidFill>
            </a:endParaRPr>
          </a:p>
        </p:txBody>
      </p:sp>
      <p:sp>
        <p:nvSpPr>
          <p:cNvPr id="15" name="文本框 14">
            <a:extLst>
              <a:ext uri="{FF2B5EF4-FFF2-40B4-BE49-F238E27FC236}">
                <a16:creationId xmlns:a16="http://schemas.microsoft.com/office/drawing/2014/main" id="{1BF28D8E-81F0-E107-8383-9AA935312817}"/>
              </a:ext>
            </a:extLst>
          </p:cNvPr>
          <p:cNvSpPr txBox="1"/>
          <p:nvPr/>
        </p:nvSpPr>
        <p:spPr>
          <a:xfrm>
            <a:off x="7344285" y="2812692"/>
            <a:ext cx="779381" cy="261610"/>
          </a:xfrm>
          <a:prstGeom prst="rect">
            <a:avLst/>
          </a:prstGeom>
          <a:noFill/>
        </p:spPr>
        <p:txBody>
          <a:bodyPr wrap="none" rtlCol="0">
            <a:spAutoFit/>
          </a:bodyPr>
          <a:lstStyle/>
          <a:p>
            <a:r>
              <a:rPr lang="en-US" altLang="zh-CN" sz="1100" b="1" dirty="0" err="1">
                <a:solidFill>
                  <a:srgbClr val="00B0F0"/>
                </a:solidFill>
              </a:rPr>
              <a:t>OpenMM</a:t>
            </a:r>
            <a:endParaRPr lang="zh-CN" altLang="en-US" sz="1100" b="1" dirty="0">
              <a:solidFill>
                <a:srgbClr val="00B0F0"/>
              </a:solidFill>
            </a:endParaRPr>
          </a:p>
        </p:txBody>
      </p:sp>
    </p:spTree>
    <p:extLst>
      <p:ext uri="{BB962C8B-B14F-4D97-AF65-F5344CB8AC3E}">
        <p14:creationId xmlns:p14="http://schemas.microsoft.com/office/powerpoint/2010/main" val="3495840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DBC4B0C-821D-CB6F-BA10-3B03022C5B08}"/>
              </a:ext>
            </a:extLst>
          </p:cNvPr>
          <p:cNvPicPr>
            <a:picLocks noChangeAspect="1"/>
          </p:cNvPicPr>
          <p:nvPr/>
        </p:nvPicPr>
        <p:blipFill>
          <a:blip r:embed="rId2"/>
          <a:stretch>
            <a:fillRect/>
          </a:stretch>
        </p:blipFill>
        <p:spPr>
          <a:xfrm>
            <a:off x="571326" y="457201"/>
            <a:ext cx="8001348" cy="5978433"/>
          </a:xfrm>
          <a:prstGeom prst="rect">
            <a:avLst/>
          </a:prstGeom>
        </p:spPr>
      </p:pic>
      <p:sp>
        <p:nvSpPr>
          <p:cNvPr id="4" name="文本框 3">
            <a:extLst>
              <a:ext uri="{FF2B5EF4-FFF2-40B4-BE49-F238E27FC236}">
                <a16:creationId xmlns:a16="http://schemas.microsoft.com/office/drawing/2014/main" id="{3D0AF892-FD61-6FC3-B399-B28B4EB40089}"/>
              </a:ext>
            </a:extLst>
          </p:cNvPr>
          <p:cNvSpPr txBox="1"/>
          <p:nvPr/>
        </p:nvSpPr>
        <p:spPr>
          <a:xfrm>
            <a:off x="3601976" y="102461"/>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
        <p:nvSpPr>
          <p:cNvPr id="5" name="文本框 4">
            <a:extLst>
              <a:ext uri="{FF2B5EF4-FFF2-40B4-BE49-F238E27FC236}">
                <a16:creationId xmlns:a16="http://schemas.microsoft.com/office/drawing/2014/main" id="{6D05F226-BB61-97FE-0778-600E1DF01071}"/>
              </a:ext>
            </a:extLst>
          </p:cNvPr>
          <p:cNvSpPr txBox="1"/>
          <p:nvPr/>
        </p:nvSpPr>
        <p:spPr>
          <a:xfrm>
            <a:off x="1587400" y="6459408"/>
            <a:ext cx="2604239" cy="369332"/>
          </a:xfrm>
          <a:prstGeom prst="rect">
            <a:avLst/>
          </a:prstGeom>
          <a:noFill/>
        </p:spPr>
        <p:txBody>
          <a:bodyPr wrap="none" rtlCol="0">
            <a:spAutoFit/>
          </a:bodyPr>
          <a:lstStyle/>
          <a:p>
            <a:r>
              <a:rPr lang="en-US" altLang="zh-CN" b="1" dirty="0">
                <a:solidFill>
                  <a:srgbClr val="00B050"/>
                </a:solidFill>
                <a:highlight>
                  <a:srgbClr val="FFFF00"/>
                </a:highlight>
              </a:rPr>
              <a:t>Structure module blocks</a:t>
            </a:r>
            <a:endParaRPr lang="zh-CN" altLang="en-US" b="1" dirty="0">
              <a:solidFill>
                <a:srgbClr val="00B050"/>
              </a:solidFill>
              <a:highlight>
                <a:srgbClr val="FFFF00"/>
              </a:highlight>
            </a:endParaRPr>
          </a:p>
        </p:txBody>
      </p:sp>
      <p:sp>
        <p:nvSpPr>
          <p:cNvPr id="6" name="文本框 5">
            <a:extLst>
              <a:ext uri="{FF2B5EF4-FFF2-40B4-BE49-F238E27FC236}">
                <a16:creationId xmlns:a16="http://schemas.microsoft.com/office/drawing/2014/main" id="{D178D066-1E37-C7F4-27A0-087A699A9DAB}"/>
              </a:ext>
            </a:extLst>
          </p:cNvPr>
          <p:cNvSpPr txBox="1"/>
          <p:nvPr/>
        </p:nvSpPr>
        <p:spPr>
          <a:xfrm>
            <a:off x="-3197149" y="2408324"/>
            <a:ext cx="3852337" cy="369332"/>
          </a:xfrm>
          <a:prstGeom prst="rect">
            <a:avLst/>
          </a:prstGeom>
          <a:noFill/>
        </p:spPr>
        <p:txBody>
          <a:bodyPr wrap="none" rtlCol="0">
            <a:spAutoFit/>
          </a:bodyPr>
          <a:lstStyle/>
          <a:p>
            <a:r>
              <a:rPr lang="zh-CN" altLang="en-US" b="1" dirty="0">
                <a:solidFill>
                  <a:srgbClr val="FF0000"/>
                </a:solidFill>
                <a:highlight>
                  <a:srgbClr val="FFFF00"/>
                </a:highlight>
              </a:rPr>
              <a:t>物理拓扑（几何）信息（约束条件）</a:t>
            </a:r>
          </a:p>
        </p:txBody>
      </p:sp>
      <p:sp>
        <p:nvSpPr>
          <p:cNvPr id="7" name="矩形 6">
            <a:extLst>
              <a:ext uri="{FF2B5EF4-FFF2-40B4-BE49-F238E27FC236}">
                <a16:creationId xmlns:a16="http://schemas.microsoft.com/office/drawing/2014/main" id="{58F01033-CA76-9D6E-188F-69D8EB623DEC}"/>
              </a:ext>
            </a:extLst>
          </p:cNvPr>
          <p:cNvSpPr/>
          <p:nvPr/>
        </p:nvSpPr>
        <p:spPr>
          <a:xfrm>
            <a:off x="438912" y="102462"/>
            <a:ext cx="8302752" cy="2582216"/>
          </a:xfrm>
          <a:prstGeom prst="rect">
            <a:avLst/>
          </a:prstGeom>
          <a:noFill/>
          <a:ln w="38100">
            <a:solidFill>
              <a:srgbClr val="FF0000"/>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77F903B8-9BCF-4BBA-120F-52894827E154}"/>
              </a:ext>
            </a:extLst>
          </p:cNvPr>
          <p:cNvSpPr/>
          <p:nvPr/>
        </p:nvSpPr>
        <p:spPr>
          <a:xfrm>
            <a:off x="420624" y="3939235"/>
            <a:ext cx="4224528" cy="2889505"/>
          </a:xfrm>
          <a:prstGeom prst="rect">
            <a:avLst/>
          </a:prstGeom>
          <a:noFill/>
          <a:ln w="38100">
            <a:solidFill>
              <a:srgbClr val="00B050"/>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026" name="Picture 2" descr="Torsion angles in peptide chain">
            <a:extLst>
              <a:ext uri="{FF2B5EF4-FFF2-40B4-BE49-F238E27FC236}">
                <a16:creationId xmlns:a16="http://schemas.microsoft.com/office/drawing/2014/main" id="{521F574C-4759-0F3C-604F-116C818374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9478" y="2822334"/>
            <a:ext cx="2100479" cy="1012393"/>
          </a:xfrm>
          <a:prstGeom prst="rect">
            <a:avLst/>
          </a:prstGeom>
          <a:noFill/>
          <a:extLst>
            <a:ext uri="{909E8E84-426E-40DD-AFC4-6F175D3DCCD1}">
              <a14:hiddenFill xmlns:a14="http://schemas.microsoft.com/office/drawing/2010/main">
                <a:solidFill>
                  <a:srgbClr val="FFFFFF"/>
                </a:solidFill>
              </a14:hiddenFill>
            </a:ext>
          </a:extLst>
        </p:spPr>
      </p:pic>
      <p:sp>
        <p:nvSpPr>
          <p:cNvPr id="9" name="箭头: 右 8">
            <a:extLst>
              <a:ext uri="{FF2B5EF4-FFF2-40B4-BE49-F238E27FC236}">
                <a16:creationId xmlns:a16="http://schemas.microsoft.com/office/drawing/2014/main" id="{B837007F-22B4-6238-B113-0D96BE9C1EC3}"/>
              </a:ext>
            </a:extLst>
          </p:cNvPr>
          <p:cNvSpPr/>
          <p:nvPr/>
        </p:nvSpPr>
        <p:spPr>
          <a:xfrm>
            <a:off x="355051" y="3280334"/>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08727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26F118F-D084-1EA3-509B-512A078F31A8}"/>
              </a:ext>
            </a:extLst>
          </p:cNvPr>
          <p:cNvSpPr/>
          <p:nvPr/>
        </p:nvSpPr>
        <p:spPr>
          <a:xfrm>
            <a:off x="-4" y="3429000"/>
            <a:ext cx="9144000" cy="28388"/>
          </a:xfrm>
          <a:prstGeom prst="rect">
            <a:avLst/>
          </a:prstGeom>
          <a:solidFill>
            <a:srgbClr val="00B050"/>
          </a:solidFill>
        </p:spPr>
        <p:style>
          <a:lnRef idx="0">
            <a:schemeClr val="dk1"/>
          </a:lnRef>
          <a:fillRef idx="3">
            <a:schemeClr val="dk1"/>
          </a:fillRef>
          <a:effectRef idx="3">
            <a:schemeClr val="dk1"/>
          </a:effectRef>
          <a:fontRef idx="minor">
            <a:schemeClr val="lt1"/>
          </a:fontRef>
        </p:style>
        <p:txBody>
          <a:bodyPr rtlCol="0" anchor="ctr"/>
          <a:lstStyle/>
          <a:p>
            <a:pPr algn="ctr"/>
            <a:r>
              <a:rPr lang="en-US" altLang="zh-CN" dirty="0">
                <a:ln w="0"/>
                <a:solidFill>
                  <a:schemeClr val="tx1"/>
                </a:solidFill>
                <a:effectLst>
                  <a:outerShdw blurRad="38100" dist="19050" dir="2700000" algn="tl" rotWithShape="0">
                    <a:schemeClr val="dk1">
                      <a:alpha val="40000"/>
                    </a:schemeClr>
                  </a:outerShdw>
                </a:effectLst>
              </a:rPr>
              <a:t>·</a:t>
            </a:r>
            <a:endParaRPr lang="ii-CN" altLang="en-US" dirty="0">
              <a:ln w="0"/>
              <a:solidFill>
                <a:schemeClr val="tx1"/>
              </a:solidFill>
              <a:effectLst>
                <a:outerShdw blurRad="38100" dist="19050" dir="2700000" algn="tl" rotWithShape="0">
                  <a:schemeClr val="dk1">
                    <a:alpha val="40000"/>
                  </a:schemeClr>
                </a:outerShdw>
              </a:effectLst>
            </a:endParaRPr>
          </a:p>
        </p:txBody>
      </p:sp>
      <p:sp>
        <p:nvSpPr>
          <p:cNvPr id="3" name="文本框 2">
            <a:extLst>
              <a:ext uri="{FF2B5EF4-FFF2-40B4-BE49-F238E27FC236}">
                <a16:creationId xmlns:a16="http://schemas.microsoft.com/office/drawing/2014/main" id="{BFE6A2D7-A5F9-941E-99E2-35D50F84779E}"/>
              </a:ext>
            </a:extLst>
          </p:cNvPr>
          <p:cNvSpPr txBox="1"/>
          <p:nvPr/>
        </p:nvSpPr>
        <p:spPr>
          <a:xfrm>
            <a:off x="1" y="2361322"/>
            <a:ext cx="9143996" cy="584775"/>
          </a:xfrm>
          <a:prstGeom prst="rect">
            <a:avLst/>
          </a:prstGeom>
          <a:noFill/>
        </p:spPr>
        <p:txBody>
          <a:bodyPr wrap="square" rtlCol="0">
            <a:spAutoFit/>
          </a:bodyPr>
          <a:lstStyle/>
          <a:p>
            <a:pPr algn="ctr"/>
            <a:r>
              <a:rPr lang="en-US" altLang="zh-CN" sz="3200" b="1" dirty="0" err="1">
                <a:solidFill>
                  <a:srgbClr val="FF0000"/>
                </a:solidFill>
                <a:effectLst>
                  <a:outerShdw blurRad="38100" dist="38100" dir="2700000" algn="tl">
                    <a:srgbClr val="000000">
                      <a:alpha val="43137"/>
                    </a:srgbClr>
                  </a:outerShdw>
                </a:effectLst>
                <a:highlight>
                  <a:srgbClr val="FFFF00"/>
                </a:highlight>
              </a:rPr>
              <a:t>Evoformer</a:t>
            </a:r>
            <a:r>
              <a:rPr lang="en-US" altLang="zh-CN" sz="3200" b="1" dirty="0">
                <a:solidFill>
                  <a:srgbClr val="FF0000"/>
                </a:solidFill>
                <a:effectLst>
                  <a:outerShdw blurRad="38100" dist="38100" dir="2700000" algn="tl">
                    <a:srgbClr val="000000">
                      <a:alpha val="43137"/>
                    </a:srgbClr>
                  </a:outerShdw>
                </a:effectLst>
                <a:highlight>
                  <a:srgbClr val="FFFF00"/>
                </a:highlight>
              </a:rPr>
              <a:t> blocks</a:t>
            </a:r>
            <a:endParaRPr lang="ii-CN" altLang="en-US" sz="3200" b="1" dirty="0">
              <a:solidFill>
                <a:srgbClr val="FF0000"/>
              </a:solidFill>
              <a:effectLst>
                <a:outerShdw blurRad="38100" dist="38100" dir="2700000" algn="tl">
                  <a:srgbClr val="000000">
                    <a:alpha val="43137"/>
                  </a:srgbClr>
                </a:outerShdw>
              </a:effectLst>
              <a:highlight>
                <a:srgbClr val="FFFF00"/>
              </a:highlight>
            </a:endParaRPr>
          </a:p>
        </p:txBody>
      </p:sp>
    </p:spTree>
    <p:extLst>
      <p:ext uri="{BB962C8B-B14F-4D97-AF65-F5344CB8AC3E}">
        <p14:creationId xmlns:p14="http://schemas.microsoft.com/office/powerpoint/2010/main" val="21499296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24359FC-049B-48FE-6344-C09DB31F30CE}"/>
              </a:ext>
            </a:extLst>
          </p:cNvPr>
          <p:cNvPicPr>
            <a:picLocks noChangeAspect="1"/>
          </p:cNvPicPr>
          <p:nvPr/>
        </p:nvPicPr>
        <p:blipFill rotWithShape="1">
          <a:blip r:embed="rId2"/>
          <a:srcRect b="64087"/>
          <a:stretch/>
        </p:blipFill>
        <p:spPr>
          <a:xfrm>
            <a:off x="779809" y="4513480"/>
            <a:ext cx="8001348" cy="2147010"/>
          </a:xfrm>
          <a:prstGeom prst="rect">
            <a:avLst/>
          </a:prstGeom>
        </p:spPr>
      </p:pic>
      <p:pic>
        <p:nvPicPr>
          <p:cNvPr id="3" name="图片 2">
            <a:extLst>
              <a:ext uri="{FF2B5EF4-FFF2-40B4-BE49-F238E27FC236}">
                <a16:creationId xmlns:a16="http://schemas.microsoft.com/office/drawing/2014/main" id="{29038E40-0E0F-F2A2-DA5E-1B51E8E8327E}"/>
              </a:ext>
            </a:extLst>
          </p:cNvPr>
          <p:cNvPicPr>
            <a:picLocks noChangeAspect="1"/>
          </p:cNvPicPr>
          <p:nvPr/>
        </p:nvPicPr>
        <p:blipFill>
          <a:blip r:embed="rId3"/>
          <a:stretch>
            <a:fillRect/>
          </a:stretch>
        </p:blipFill>
        <p:spPr>
          <a:xfrm>
            <a:off x="81206" y="-1"/>
            <a:ext cx="9062794" cy="4189632"/>
          </a:xfrm>
          <a:prstGeom prst="rect">
            <a:avLst/>
          </a:prstGeom>
        </p:spPr>
      </p:pic>
      <p:sp>
        <p:nvSpPr>
          <p:cNvPr id="8" name="矩形 7">
            <a:extLst>
              <a:ext uri="{FF2B5EF4-FFF2-40B4-BE49-F238E27FC236}">
                <a16:creationId xmlns:a16="http://schemas.microsoft.com/office/drawing/2014/main" id="{212B7907-94DA-EEF4-1569-0CAC5163B9CF}"/>
              </a:ext>
            </a:extLst>
          </p:cNvPr>
          <p:cNvSpPr/>
          <p:nvPr/>
        </p:nvSpPr>
        <p:spPr>
          <a:xfrm>
            <a:off x="1828802" y="4418381"/>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A8BC6266-3BA2-3A8B-0CD3-E80AF9040434}"/>
              </a:ext>
            </a:extLst>
          </p:cNvPr>
          <p:cNvSpPr txBox="1"/>
          <p:nvPr/>
        </p:nvSpPr>
        <p:spPr>
          <a:xfrm>
            <a:off x="3600099" y="4093823"/>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Tree>
    <p:extLst>
      <p:ext uri="{BB962C8B-B14F-4D97-AF65-F5344CB8AC3E}">
        <p14:creationId xmlns:p14="http://schemas.microsoft.com/office/powerpoint/2010/main" val="222886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24359FC-049B-48FE-6344-C09DB31F30CE}"/>
              </a:ext>
            </a:extLst>
          </p:cNvPr>
          <p:cNvPicPr>
            <a:picLocks noChangeAspect="1"/>
          </p:cNvPicPr>
          <p:nvPr/>
        </p:nvPicPr>
        <p:blipFill rotWithShape="1">
          <a:blip r:embed="rId2"/>
          <a:srcRect b="64087"/>
          <a:stretch/>
        </p:blipFill>
        <p:spPr>
          <a:xfrm>
            <a:off x="779809" y="4513480"/>
            <a:ext cx="8001348" cy="2147010"/>
          </a:xfrm>
          <a:prstGeom prst="rect">
            <a:avLst/>
          </a:prstGeom>
        </p:spPr>
      </p:pic>
      <p:pic>
        <p:nvPicPr>
          <p:cNvPr id="5" name="图片 4">
            <a:extLst>
              <a:ext uri="{FF2B5EF4-FFF2-40B4-BE49-F238E27FC236}">
                <a16:creationId xmlns:a16="http://schemas.microsoft.com/office/drawing/2014/main" id="{F93F2AEF-337C-D406-7D66-3527E8770097}"/>
              </a:ext>
            </a:extLst>
          </p:cNvPr>
          <p:cNvPicPr>
            <a:picLocks noChangeAspect="1"/>
          </p:cNvPicPr>
          <p:nvPr/>
        </p:nvPicPr>
        <p:blipFill>
          <a:blip r:embed="rId3"/>
          <a:stretch>
            <a:fillRect/>
          </a:stretch>
        </p:blipFill>
        <p:spPr>
          <a:xfrm>
            <a:off x="0" y="0"/>
            <a:ext cx="9035206" cy="2926080"/>
          </a:xfrm>
          <a:prstGeom prst="rect">
            <a:avLst/>
          </a:prstGeom>
        </p:spPr>
      </p:pic>
      <p:sp>
        <p:nvSpPr>
          <p:cNvPr id="9" name="矩形 8">
            <a:extLst>
              <a:ext uri="{FF2B5EF4-FFF2-40B4-BE49-F238E27FC236}">
                <a16:creationId xmlns:a16="http://schemas.microsoft.com/office/drawing/2014/main" id="{8D6DBCE7-A443-99A5-32DA-3FF70D39484E}"/>
              </a:ext>
            </a:extLst>
          </p:cNvPr>
          <p:cNvSpPr/>
          <p:nvPr/>
        </p:nvSpPr>
        <p:spPr>
          <a:xfrm>
            <a:off x="2538373" y="4418381"/>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726383F7-6B28-8ADA-895A-5CFA1765FE8F}"/>
              </a:ext>
            </a:extLst>
          </p:cNvPr>
          <p:cNvSpPr txBox="1"/>
          <p:nvPr/>
        </p:nvSpPr>
        <p:spPr>
          <a:xfrm>
            <a:off x="3600099" y="4093823"/>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Tree>
    <p:extLst>
      <p:ext uri="{BB962C8B-B14F-4D97-AF65-F5344CB8AC3E}">
        <p14:creationId xmlns:p14="http://schemas.microsoft.com/office/powerpoint/2010/main" val="810556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24359FC-049B-48FE-6344-C09DB31F30CE}"/>
              </a:ext>
            </a:extLst>
          </p:cNvPr>
          <p:cNvPicPr>
            <a:picLocks noChangeAspect="1"/>
          </p:cNvPicPr>
          <p:nvPr/>
        </p:nvPicPr>
        <p:blipFill rotWithShape="1">
          <a:blip r:embed="rId2"/>
          <a:srcRect b="64087"/>
          <a:stretch/>
        </p:blipFill>
        <p:spPr>
          <a:xfrm>
            <a:off x="779809" y="4513480"/>
            <a:ext cx="8001348" cy="2147010"/>
          </a:xfrm>
          <a:prstGeom prst="rect">
            <a:avLst/>
          </a:prstGeom>
        </p:spPr>
      </p:pic>
      <p:sp>
        <p:nvSpPr>
          <p:cNvPr id="2" name="矩形 1">
            <a:extLst>
              <a:ext uri="{FF2B5EF4-FFF2-40B4-BE49-F238E27FC236}">
                <a16:creationId xmlns:a16="http://schemas.microsoft.com/office/drawing/2014/main" id="{84E592C1-D082-5873-87CE-EAAA39A3E4A2}"/>
              </a:ext>
            </a:extLst>
          </p:cNvPr>
          <p:cNvSpPr/>
          <p:nvPr/>
        </p:nvSpPr>
        <p:spPr>
          <a:xfrm>
            <a:off x="3240632" y="4401924"/>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8109ED77-D096-F51A-2BF0-2D4CDF1B7FAA}"/>
              </a:ext>
            </a:extLst>
          </p:cNvPr>
          <p:cNvPicPr>
            <a:picLocks noChangeAspect="1"/>
          </p:cNvPicPr>
          <p:nvPr/>
        </p:nvPicPr>
        <p:blipFill>
          <a:blip r:embed="rId3"/>
          <a:stretch>
            <a:fillRect/>
          </a:stretch>
        </p:blipFill>
        <p:spPr>
          <a:xfrm>
            <a:off x="100082" y="74765"/>
            <a:ext cx="8916958" cy="1929599"/>
          </a:xfrm>
          <a:prstGeom prst="rect">
            <a:avLst/>
          </a:prstGeom>
        </p:spPr>
      </p:pic>
      <p:sp>
        <p:nvSpPr>
          <p:cNvPr id="7" name="文本框 6">
            <a:extLst>
              <a:ext uri="{FF2B5EF4-FFF2-40B4-BE49-F238E27FC236}">
                <a16:creationId xmlns:a16="http://schemas.microsoft.com/office/drawing/2014/main" id="{E8790C36-0E8E-790D-F93A-8B77C34DDD67}"/>
              </a:ext>
            </a:extLst>
          </p:cNvPr>
          <p:cNvSpPr txBox="1"/>
          <p:nvPr/>
        </p:nvSpPr>
        <p:spPr>
          <a:xfrm>
            <a:off x="3600099" y="4093823"/>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Tree>
    <p:extLst>
      <p:ext uri="{BB962C8B-B14F-4D97-AF65-F5344CB8AC3E}">
        <p14:creationId xmlns:p14="http://schemas.microsoft.com/office/powerpoint/2010/main" val="3290627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24359FC-049B-48FE-6344-C09DB31F30CE}"/>
              </a:ext>
            </a:extLst>
          </p:cNvPr>
          <p:cNvPicPr>
            <a:picLocks noChangeAspect="1"/>
          </p:cNvPicPr>
          <p:nvPr/>
        </p:nvPicPr>
        <p:blipFill rotWithShape="1">
          <a:blip r:embed="rId2"/>
          <a:srcRect b="64087"/>
          <a:stretch/>
        </p:blipFill>
        <p:spPr>
          <a:xfrm>
            <a:off x="779809" y="4513480"/>
            <a:ext cx="8001348" cy="2147010"/>
          </a:xfrm>
          <a:prstGeom prst="rect">
            <a:avLst/>
          </a:prstGeom>
        </p:spPr>
      </p:pic>
      <p:sp>
        <p:nvSpPr>
          <p:cNvPr id="2" name="矩形 1">
            <a:extLst>
              <a:ext uri="{FF2B5EF4-FFF2-40B4-BE49-F238E27FC236}">
                <a16:creationId xmlns:a16="http://schemas.microsoft.com/office/drawing/2014/main" id="{84E592C1-D082-5873-87CE-EAAA39A3E4A2}"/>
              </a:ext>
            </a:extLst>
          </p:cNvPr>
          <p:cNvSpPr/>
          <p:nvPr/>
        </p:nvSpPr>
        <p:spPr>
          <a:xfrm>
            <a:off x="3672228" y="5023714"/>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9F60AC79-BEBE-533F-7CF7-D8A592DDE103}"/>
              </a:ext>
            </a:extLst>
          </p:cNvPr>
          <p:cNvPicPr>
            <a:picLocks noChangeAspect="1"/>
          </p:cNvPicPr>
          <p:nvPr/>
        </p:nvPicPr>
        <p:blipFill>
          <a:blip r:embed="rId3"/>
          <a:stretch>
            <a:fillRect/>
          </a:stretch>
        </p:blipFill>
        <p:spPr>
          <a:xfrm>
            <a:off x="0" y="0"/>
            <a:ext cx="9111456" cy="2794406"/>
          </a:xfrm>
          <a:prstGeom prst="rect">
            <a:avLst/>
          </a:prstGeom>
        </p:spPr>
      </p:pic>
      <p:sp>
        <p:nvSpPr>
          <p:cNvPr id="7" name="文本框 6">
            <a:extLst>
              <a:ext uri="{FF2B5EF4-FFF2-40B4-BE49-F238E27FC236}">
                <a16:creationId xmlns:a16="http://schemas.microsoft.com/office/drawing/2014/main" id="{4C32DD3C-946D-6BC0-D7D9-F1EE4BA0F94A}"/>
              </a:ext>
            </a:extLst>
          </p:cNvPr>
          <p:cNvSpPr txBox="1"/>
          <p:nvPr/>
        </p:nvSpPr>
        <p:spPr>
          <a:xfrm>
            <a:off x="3600099" y="4093823"/>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spTree>
    <p:extLst>
      <p:ext uri="{BB962C8B-B14F-4D97-AF65-F5344CB8AC3E}">
        <p14:creationId xmlns:p14="http://schemas.microsoft.com/office/powerpoint/2010/main" val="3908975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24359FC-049B-48FE-6344-C09DB31F30CE}"/>
              </a:ext>
            </a:extLst>
          </p:cNvPr>
          <p:cNvPicPr>
            <a:picLocks noChangeAspect="1"/>
          </p:cNvPicPr>
          <p:nvPr/>
        </p:nvPicPr>
        <p:blipFill rotWithShape="1">
          <a:blip r:embed="rId2"/>
          <a:srcRect b="64087"/>
          <a:stretch/>
        </p:blipFill>
        <p:spPr>
          <a:xfrm>
            <a:off x="779809" y="4513480"/>
            <a:ext cx="8001348" cy="2147010"/>
          </a:xfrm>
          <a:prstGeom prst="rect">
            <a:avLst/>
          </a:prstGeom>
        </p:spPr>
      </p:pic>
      <p:sp>
        <p:nvSpPr>
          <p:cNvPr id="2" name="矩形 1">
            <a:extLst>
              <a:ext uri="{FF2B5EF4-FFF2-40B4-BE49-F238E27FC236}">
                <a16:creationId xmlns:a16="http://schemas.microsoft.com/office/drawing/2014/main" id="{84E592C1-D082-5873-87CE-EAAA39A3E4A2}"/>
              </a:ext>
            </a:extLst>
          </p:cNvPr>
          <p:cNvSpPr/>
          <p:nvPr/>
        </p:nvSpPr>
        <p:spPr>
          <a:xfrm>
            <a:off x="4213553" y="5623560"/>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4C32DD3C-946D-6BC0-D7D9-F1EE4BA0F94A}"/>
              </a:ext>
            </a:extLst>
          </p:cNvPr>
          <p:cNvSpPr txBox="1"/>
          <p:nvPr/>
        </p:nvSpPr>
        <p:spPr>
          <a:xfrm>
            <a:off x="3600099" y="4093823"/>
            <a:ext cx="1943802" cy="369332"/>
          </a:xfrm>
          <a:prstGeom prst="rect">
            <a:avLst/>
          </a:prstGeom>
          <a:noFill/>
        </p:spPr>
        <p:txBody>
          <a:bodyPr wrap="none" rtlCol="0">
            <a:spAutoFit/>
          </a:bodyPr>
          <a:lstStyle/>
          <a:p>
            <a:pPr algn="ctr"/>
            <a:r>
              <a:rPr lang="en-US" altLang="zh-CN" b="1" dirty="0" err="1">
                <a:solidFill>
                  <a:srgbClr val="FF0000"/>
                </a:solidFill>
                <a:highlight>
                  <a:srgbClr val="FFFF00"/>
                </a:highlight>
              </a:rPr>
              <a:t>Evoformer</a:t>
            </a:r>
            <a:r>
              <a:rPr lang="en-US" altLang="zh-CN" b="1" dirty="0">
                <a:solidFill>
                  <a:srgbClr val="FF0000"/>
                </a:solidFill>
                <a:highlight>
                  <a:srgbClr val="FFFF00"/>
                </a:highlight>
              </a:rPr>
              <a:t> blocks</a:t>
            </a:r>
            <a:endParaRPr lang="zh-CN" altLang="en-US" b="1" dirty="0">
              <a:solidFill>
                <a:srgbClr val="FF0000"/>
              </a:solidFill>
              <a:highlight>
                <a:srgbClr val="FFFF00"/>
              </a:highlight>
            </a:endParaRPr>
          </a:p>
        </p:txBody>
      </p:sp>
      <p:pic>
        <p:nvPicPr>
          <p:cNvPr id="6" name="图片 5">
            <a:extLst>
              <a:ext uri="{FF2B5EF4-FFF2-40B4-BE49-F238E27FC236}">
                <a16:creationId xmlns:a16="http://schemas.microsoft.com/office/drawing/2014/main" id="{A9295AE1-E950-ECD1-D04D-6E1B5988F0F3}"/>
              </a:ext>
            </a:extLst>
          </p:cNvPr>
          <p:cNvPicPr>
            <a:picLocks noChangeAspect="1"/>
          </p:cNvPicPr>
          <p:nvPr/>
        </p:nvPicPr>
        <p:blipFill>
          <a:blip r:embed="rId3"/>
          <a:stretch>
            <a:fillRect/>
          </a:stretch>
        </p:blipFill>
        <p:spPr>
          <a:xfrm>
            <a:off x="78383" y="0"/>
            <a:ext cx="9035147" cy="2764177"/>
          </a:xfrm>
          <a:prstGeom prst="rect">
            <a:avLst/>
          </a:prstGeom>
        </p:spPr>
      </p:pic>
    </p:spTree>
    <p:extLst>
      <p:ext uri="{BB962C8B-B14F-4D97-AF65-F5344CB8AC3E}">
        <p14:creationId xmlns:p14="http://schemas.microsoft.com/office/powerpoint/2010/main" val="32492417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26F118F-D084-1EA3-509B-512A078F31A8}"/>
              </a:ext>
            </a:extLst>
          </p:cNvPr>
          <p:cNvSpPr/>
          <p:nvPr/>
        </p:nvSpPr>
        <p:spPr>
          <a:xfrm>
            <a:off x="-4" y="3429000"/>
            <a:ext cx="9144000" cy="28388"/>
          </a:xfrm>
          <a:prstGeom prst="rect">
            <a:avLst/>
          </a:prstGeom>
          <a:solidFill>
            <a:srgbClr val="00B050"/>
          </a:solidFill>
        </p:spPr>
        <p:style>
          <a:lnRef idx="0">
            <a:schemeClr val="dk1"/>
          </a:lnRef>
          <a:fillRef idx="3">
            <a:schemeClr val="dk1"/>
          </a:fillRef>
          <a:effectRef idx="3">
            <a:schemeClr val="dk1"/>
          </a:effectRef>
          <a:fontRef idx="minor">
            <a:schemeClr val="lt1"/>
          </a:fontRef>
        </p:style>
        <p:txBody>
          <a:bodyPr rtlCol="0" anchor="ctr"/>
          <a:lstStyle/>
          <a:p>
            <a:pPr algn="ctr"/>
            <a:r>
              <a:rPr lang="en-US" altLang="zh-CN" dirty="0">
                <a:ln w="0"/>
                <a:solidFill>
                  <a:schemeClr val="tx1"/>
                </a:solidFill>
                <a:effectLst>
                  <a:outerShdw blurRad="38100" dist="19050" dir="2700000" algn="tl" rotWithShape="0">
                    <a:schemeClr val="dk1">
                      <a:alpha val="40000"/>
                    </a:schemeClr>
                  </a:outerShdw>
                </a:effectLst>
              </a:rPr>
              <a:t>·</a:t>
            </a:r>
            <a:endParaRPr lang="ii-CN" altLang="en-US" dirty="0">
              <a:ln w="0"/>
              <a:solidFill>
                <a:schemeClr val="tx1"/>
              </a:solidFill>
              <a:effectLst>
                <a:outerShdw blurRad="38100" dist="19050" dir="2700000" algn="tl" rotWithShape="0">
                  <a:schemeClr val="dk1">
                    <a:alpha val="40000"/>
                  </a:schemeClr>
                </a:outerShdw>
              </a:effectLst>
            </a:endParaRPr>
          </a:p>
        </p:txBody>
      </p:sp>
      <p:sp>
        <p:nvSpPr>
          <p:cNvPr id="3" name="文本框 2">
            <a:extLst>
              <a:ext uri="{FF2B5EF4-FFF2-40B4-BE49-F238E27FC236}">
                <a16:creationId xmlns:a16="http://schemas.microsoft.com/office/drawing/2014/main" id="{BFE6A2D7-A5F9-941E-99E2-35D50F84779E}"/>
              </a:ext>
            </a:extLst>
          </p:cNvPr>
          <p:cNvSpPr txBox="1"/>
          <p:nvPr/>
        </p:nvSpPr>
        <p:spPr>
          <a:xfrm>
            <a:off x="1" y="2361322"/>
            <a:ext cx="9143996" cy="584775"/>
          </a:xfrm>
          <a:prstGeom prst="rect">
            <a:avLst/>
          </a:prstGeom>
          <a:noFill/>
        </p:spPr>
        <p:txBody>
          <a:bodyPr wrap="square" rtlCol="0">
            <a:spAutoFit/>
          </a:bodyPr>
          <a:lstStyle/>
          <a:p>
            <a:pPr algn="ctr"/>
            <a:r>
              <a:rPr lang="en-US" altLang="zh-CN" sz="3200" b="1" dirty="0">
                <a:solidFill>
                  <a:srgbClr val="00B050"/>
                </a:solidFill>
                <a:effectLst>
                  <a:outerShdw blurRad="38100" dist="38100" dir="2700000" algn="tl">
                    <a:srgbClr val="000000">
                      <a:alpha val="43137"/>
                    </a:srgbClr>
                  </a:outerShdw>
                </a:effectLst>
                <a:highlight>
                  <a:srgbClr val="FFFF00"/>
                </a:highlight>
              </a:rPr>
              <a:t>Structure module blocks</a:t>
            </a:r>
            <a:endParaRPr lang="ii-CN" altLang="en-US" sz="3200" b="1" dirty="0">
              <a:solidFill>
                <a:srgbClr val="00B050"/>
              </a:solidFill>
              <a:effectLst>
                <a:outerShdw blurRad="38100" dist="38100" dir="2700000" algn="tl">
                  <a:srgbClr val="000000">
                    <a:alpha val="43137"/>
                  </a:srgbClr>
                </a:outerShdw>
              </a:effectLst>
              <a:highlight>
                <a:srgbClr val="FFFF00"/>
              </a:highlight>
            </a:endParaRPr>
          </a:p>
        </p:txBody>
      </p:sp>
    </p:spTree>
    <p:extLst>
      <p:ext uri="{BB962C8B-B14F-4D97-AF65-F5344CB8AC3E}">
        <p14:creationId xmlns:p14="http://schemas.microsoft.com/office/powerpoint/2010/main" val="1888984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DBC4B0C-821D-CB6F-BA10-3B03022C5B08}"/>
              </a:ext>
            </a:extLst>
          </p:cNvPr>
          <p:cNvPicPr>
            <a:picLocks noChangeAspect="1"/>
          </p:cNvPicPr>
          <p:nvPr/>
        </p:nvPicPr>
        <p:blipFill rotWithShape="1">
          <a:blip r:embed="rId2"/>
          <a:srcRect t="59406" r="50000"/>
          <a:stretch/>
        </p:blipFill>
        <p:spPr>
          <a:xfrm>
            <a:off x="2575689" y="3913583"/>
            <a:ext cx="4000674" cy="2426904"/>
          </a:xfrm>
          <a:prstGeom prst="rect">
            <a:avLst/>
          </a:prstGeom>
        </p:spPr>
      </p:pic>
      <p:sp>
        <p:nvSpPr>
          <p:cNvPr id="5" name="文本框 4">
            <a:extLst>
              <a:ext uri="{FF2B5EF4-FFF2-40B4-BE49-F238E27FC236}">
                <a16:creationId xmlns:a16="http://schemas.microsoft.com/office/drawing/2014/main" id="{6D05F226-BB61-97FE-0778-600E1DF01071}"/>
              </a:ext>
            </a:extLst>
          </p:cNvPr>
          <p:cNvSpPr txBox="1"/>
          <p:nvPr/>
        </p:nvSpPr>
        <p:spPr>
          <a:xfrm>
            <a:off x="3273907" y="6364261"/>
            <a:ext cx="2604239" cy="369332"/>
          </a:xfrm>
          <a:prstGeom prst="rect">
            <a:avLst/>
          </a:prstGeom>
          <a:noFill/>
        </p:spPr>
        <p:txBody>
          <a:bodyPr wrap="none" rtlCol="0">
            <a:spAutoFit/>
          </a:bodyPr>
          <a:lstStyle/>
          <a:p>
            <a:r>
              <a:rPr lang="en-US" altLang="zh-CN" b="1" dirty="0">
                <a:solidFill>
                  <a:srgbClr val="00B050"/>
                </a:solidFill>
                <a:highlight>
                  <a:srgbClr val="FFFF00"/>
                </a:highlight>
              </a:rPr>
              <a:t>Structure module blocks</a:t>
            </a:r>
            <a:endParaRPr lang="zh-CN" altLang="en-US" b="1" dirty="0">
              <a:solidFill>
                <a:srgbClr val="00B050"/>
              </a:solidFill>
              <a:highlight>
                <a:srgbClr val="FFFF00"/>
              </a:highlight>
            </a:endParaRPr>
          </a:p>
        </p:txBody>
      </p:sp>
      <p:sp>
        <p:nvSpPr>
          <p:cNvPr id="2" name="矩形 1">
            <a:extLst>
              <a:ext uri="{FF2B5EF4-FFF2-40B4-BE49-F238E27FC236}">
                <a16:creationId xmlns:a16="http://schemas.microsoft.com/office/drawing/2014/main" id="{67DF3055-C74E-DD48-5B92-A00D426E3110}"/>
              </a:ext>
            </a:extLst>
          </p:cNvPr>
          <p:cNvSpPr/>
          <p:nvPr/>
        </p:nvSpPr>
        <p:spPr>
          <a:xfrm>
            <a:off x="3884368" y="4640618"/>
            <a:ext cx="504749" cy="1126541"/>
          </a:xfrm>
          <a:prstGeom prst="rect">
            <a:avLst/>
          </a:prstGeom>
          <a:noFill/>
          <a:ln w="38100">
            <a:solidFill>
              <a:srgbClr val="FF0000"/>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240761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D99BBAE9-1DA2-0AF2-5EE8-B2ED7D5C5D77}"/>
              </a:ext>
            </a:extLst>
          </p:cNvPr>
          <p:cNvGrpSpPr/>
          <p:nvPr/>
        </p:nvGrpSpPr>
        <p:grpSpPr>
          <a:xfrm>
            <a:off x="0" y="255572"/>
            <a:ext cx="9144000" cy="826501"/>
            <a:chOff x="0" y="255572"/>
            <a:chExt cx="9144000" cy="826501"/>
          </a:xfrm>
        </p:grpSpPr>
        <p:sp>
          <p:nvSpPr>
            <p:cNvPr id="3" name="文本框 2">
              <a:extLst>
                <a:ext uri="{FF2B5EF4-FFF2-40B4-BE49-F238E27FC236}">
                  <a16:creationId xmlns:a16="http://schemas.microsoft.com/office/drawing/2014/main" id="{9768DCCE-65D3-7994-7AE0-65F06D2E3A11}"/>
                </a:ext>
              </a:extLst>
            </p:cNvPr>
            <p:cNvSpPr txBox="1"/>
            <p:nvPr/>
          </p:nvSpPr>
          <p:spPr>
            <a:xfrm>
              <a:off x="3325518" y="255572"/>
              <a:ext cx="2492990" cy="646331"/>
            </a:xfrm>
            <a:prstGeom prst="rect">
              <a:avLst/>
            </a:prstGeom>
            <a:noFill/>
          </p:spPr>
          <p:txBody>
            <a:bodyPr wrap="none" rtlCol="0">
              <a:spAutoFit/>
            </a:bodyPr>
            <a:lstStyle/>
            <a:p>
              <a:pPr algn="ctr"/>
              <a:r>
                <a:rPr lang="zh-CN" altLang="en-US" sz="3600" dirty="0"/>
                <a:t>张老师补充</a:t>
              </a:r>
            </a:p>
          </p:txBody>
        </p:sp>
        <p:sp>
          <p:nvSpPr>
            <p:cNvPr id="4" name="矩形 3">
              <a:extLst>
                <a:ext uri="{FF2B5EF4-FFF2-40B4-BE49-F238E27FC236}">
                  <a16:creationId xmlns:a16="http://schemas.microsoft.com/office/drawing/2014/main" id="{1086D7EB-8CFA-B500-380C-B002E391DFE2}"/>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5313201A-67B6-9C31-9B39-A5AC407A1A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82073"/>
            <a:ext cx="9144000" cy="5607218"/>
          </a:xfrm>
          <a:prstGeom prst="rect">
            <a:avLst/>
          </a:prstGeom>
        </p:spPr>
      </p:pic>
    </p:spTree>
    <p:extLst>
      <p:ext uri="{BB962C8B-B14F-4D97-AF65-F5344CB8AC3E}">
        <p14:creationId xmlns:p14="http://schemas.microsoft.com/office/powerpoint/2010/main" val="14551142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09FAE7B-DE6C-66CF-3F49-3F2ED519C9E0}"/>
              </a:ext>
            </a:extLst>
          </p:cNvPr>
          <p:cNvSpPr txBox="1"/>
          <p:nvPr/>
        </p:nvSpPr>
        <p:spPr>
          <a:xfrm>
            <a:off x="0" y="1082658"/>
            <a:ext cx="9143999" cy="3416320"/>
          </a:xfrm>
          <a:prstGeom prst="rect">
            <a:avLst/>
          </a:prstGeom>
          <a:noFill/>
        </p:spPr>
        <p:txBody>
          <a:bodyPr wrap="square" rtlCol="0">
            <a:spAutoFit/>
          </a:bodyPr>
          <a:lstStyle/>
          <a:p>
            <a:pPr marL="285750" indent="-285750">
              <a:buFont typeface="Wingdings" panose="05000000000000000000" pitchFamily="2" charset="2"/>
              <a:buChar char="Ø"/>
            </a:pPr>
            <a:r>
              <a:rPr lang="zh-CN" altLang="en-US" dirty="0"/>
              <a:t>首先，</a:t>
            </a:r>
            <a:r>
              <a:rPr lang="en-US" altLang="zh-CN" dirty="0"/>
              <a:t>AF2 </a:t>
            </a:r>
            <a:r>
              <a:rPr lang="zh-CN" altLang="en-US" dirty="0"/>
              <a:t>使用 </a:t>
            </a:r>
            <a:r>
              <a:rPr lang="en-US" altLang="zh-CN" b="1" dirty="0"/>
              <a:t>HMMER</a:t>
            </a:r>
            <a:r>
              <a:rPr lang="en-US" altLang="zh-CN" dirty="0"/>
              <a:t> </a:t>
            </a:r>
            <a:r>
              <a:rPr lang="zh-CN" altLang="en-US" dirty="0"/>
              <a:t>软件在序列数据库 </a:t>
            </a:r>
            <a:r>
              <a:rPr lang="en-US" altLang="zh-CN" dirty="0" err="1"/>
              <a:t>Uniprot</a:t>
            </a:r>
            <a:r>
              <a:rPr lang="en-US" altLang="zh-CN" dirty="0"/>
              <a:t> </a:t>
            </a:r>
            <a:r>
              <a:rPr lang="zh-CN" altLang="en-US" dirty="0"/>
              <a:t>和 </a:t>
            </a:r>
            <a:r>
              <a:rPr lang="en-US" altLang="zh-CN" dirty="0" err="1"/>
              <a:t>MGnify</a:t>
            </a:r>
            <a:r>
              <a:rPr lang="en-US" altLang="zh-CN" dirty="0"/>
              <a:t> </a:t>
            </a:r>
            <a:r>
              <a:rPr lang="zh-CN" altLang="en-US" dirty="0"/>
              <a:t>中查找输入序列的同源序列，返回给定的蛋白质序列和找到的其同系物的多重序列比对（</a:t>
            </a:r>
            <a:r>
              <a:rPr lang="en-US" altLang="zh-CN" dirty="0"/>
              <a:t>MSA</a:t>
            </a:r>
            <a:r>
              <a:rPr lang="zh-CN" altLang="en-US" dirty="0"/>
              <a:t>）；</a:t>
            </a:r>
            <a:endParaRPr lang="en-US" altLang="zh-CN" dirty="0"/>
          </a:p>
          <a:p>
            <a:pPr marL="285750" indent="-285750">
              <a:buFont typeface="Wingdings" panose="05000000000000000000" pitchFamily="2" charset="2"/>
              <a:buChar char="Ø"/>
            </a:pPr>
            <a:r>
              <a:rPr lang="en-US" altLang="zh-CN" dirty="0"/>
              <a:t>AF2</a:t>
            </a:r>
            <a:r>
              <a:rPr lang="zh-CN" altLang="en-US" dirty="0"/>
              <a:t>也使用</a:t>
            </a:r>
            <a:r>
              <a:rPr lang="en-US" altLang="zh-CN" b="1" dirty="0"/>
              <a:t>HH-suite</a:t>
            </a:r>
            <a:r>
              <a:rPr lang="zh-CN" altLang="en-US" dirty="0"/>
              <a:t>包来检查，我们的同系物是否在 </a:t>
            </a:r>
            <a:r>
              <a:rPr lang="en-US" altLang="zh-CN" dirty="0"/>
              <a:t>PDB </a:t>
            </a:r>
            <a:r>
              <a:rPr lang="zh-CN" altLang="en-US" dirty="0"/>
              <a:t>中有可用的</a:t>
            </a:r>
            <a:r>
              <a:rPr lang="en-US" altLang="zh-CN" dirty="0"/>
              <a:t>3D</a:t>
            </a:r>
            <a:r>
              <a:rPr lang="zh-CN" altLang="en-US" dirty="0"/>
              <a:t>结构。如果是这样的话，</a:t>
            </a:r>
            <a:r>
              <a:rPr lang="en-US" altLang="zh-CN" dirty="0"/>
              <a:t>3D</a:t>
            </a:r>
            <a:r>
              <a:rPr lang="zh-CN" altLang="en-US" dirty="0"/>
              <a:t>结构重建的问题就变得很简单了</a:t>
            </a:r>
            <a:r>
              <a:rPr lang="en-US" altLang="zh-CN" dirty="0"/>
              <a:t>——</a:t>
            </a:r>
            <a:r>
              <a:rPr lang="zh-CN" altLang="en-US" dirty="0"/>
              <a:t>你只需要把它作为一个模板，并在此基础上建立你的预测模型。然而，只有不到</a:t>
            </a:r>
            <a:r>
              <a:rPr lang="en-US" altLang="zh-CN" dirty="0"/>
              <a:t>0.1%</a:t>
            </a:r>
            <a:r>
              <a:rPr lang="zh-CN" altLang="en-US" dirty="0"/>
              <a:t>的蛋白质有这样的模板可用；</a:t>
            </a:r>
            <a:endParaRPr lang="en-US" altLang="zh-CN" dirty="0"/>
          </a:p>
          <a:p>
            <a:pPr marL="285750" indent="-285750">
              <a:buFont typeface="Wingdings" panose="05000000000000000000" pitchFamily="2" charset="2"/>
              <a:buChar char="Ø"/>
            </a:pPr>
            <a:r>
              <a:rPr lang="zh-CN" altLang="en-US" dirty="0"/>
              <a:t>如果有蛋白质</a:t>
            </a:r>
            <a:r>
              <a:rPr lang="en-US" altLang="zh-CN" dirty="0"/>
              <a:t>3D</a:t>
            </a:r>
            <a:r>
              <a:rPr lang="zh-CN" altLang="en-US" dirty="0"/>
              <a:t>结构模板，</a:t>
            </a:r>
            <a:r>
              <a:rPr lang="en-US" altLang="zh-CN" dirty="0"/>
              <a:t>AF2</a:t>
            </a:r>
            <a:r>
              <a:rPr lang="zh-CN" altLang="en-US" dirty="0"/>
              <a:t>就构建蛋白质残基与该模板之间距离的 </a:t>
            </a:r>
            <a:r>
              <a:rPr lang="en-US" altLang="zh-CN" dirty="0"/>
              <a:t>pair representation</a:t>
            </a:r>
            <a:r>
              <a:rPr lang="zh-CN" altLang="en-US" dirty="0"/>
              <a:t>；如果不可用，则初始化带有一些合理默认值的 </a:t>
            </a:r>
            <a:r>
              <a:rPr lang="en-US" altLang="zh-CN" dirty="0"/>
              <a:t>pair representation</a:t>
            </a:r>
            <a:r>
              <a:rPr lang="zh-CN" altLang="en-US" dirty="0"/>
              <a:t>；</a:t>
            </a:r>
            <a:endParaRPr lang="en-US" altLang="zh-CN" dirty="0"/>
          </a:p>
          <a:p>
            <a:pPr marL="285750" indent="-285750">
              <a:buFont typeface="Wingdings" panose="05000000000000000000" pitchFamily="2" charset="2"/>
              <a:buChar char="Ø"/>
            </a:pPr>
            <a:r>
              <a:rPr lang="zh-CN" altLang="en-US" dirty="0"/>
              <a:t>然后，</a:t>
            </a:r>
            <a:r>
              <a:rPr lang="en-US" altLang="zh-CN" dirty="0"/>
              <a:t>AF2</a:t>
            </a:r>
            <a:r>
              <a:rPr lang="zh-CN" altLang="en-US" dirty="0"/>
              <a:t>从对齐的每个氨基酸残基（</a:t>
            </a:r>
            <a:r>
              <a:rPr lang="en-US" altLang="zh-CN" dirty="0"/>
              <a:t>MSA</a:t>
            </a:r>
            <a:r>
              <a:rPr lang="zh-CN" altLang="en-US" dirty="0"/>
              <a:t>部分）和氨基酸残基对（</a:t>
            </a:r>
            <a:r>
              <a:rPr lang="en-US" altLang="zh-CN" dirty="0"/>
              <a:t>residue pair</a:t>
            </a:r>
            <a:r>
              <a:rPr lang="zh-CN" altLang="en-US" dirty="0"/>
              <a:t>）中生成向量 </a:t>
            </a:r>
            <a:r>
              <a:rPr lang="en-US" altLang="zh-CN" dirty="0"/>
              <a:t>embedding</a:t>
            </a:r>
            <a:r>
              <a:rPr lang="zh-CN" altLang="en-US" dirty="0"/>
              <a:t>。如果对齐的数量太少，少于</a:t>
            </a:r>
            <a:r>
              <a:rPr lang="en-US" altLang="zh-CN" dirty="0"/>
              <a:t>30</a:t>
            </a:r>
            <a:r>
              <a:rPr lang="zh-CN" altLang="en-US" dirty="0"/>
              <a:t>个序列，</a:t>
            </a:r>
            <a:r>
              <a:rPr lang="en-US" altLang="zh-CN" dirty="0"/>
              <a:t>AlphaFold2</a:t>
            </a:r>
            <a:r>
              <a:rPr lang="zh-CN" altLang="en-US" dirty="0"/>
              <a:t>就不能很好地工作。然而，如果序列的数量超过大约</a:t>
            </a:r>
            <a:r>
              <a:rPr lang="en-US" altLang="zh-CN" dirty="0"/>
              <a:t>100</a:t>
            </a:r>
            <a:r>
              <a:rPr lang="zh-CN" altLang="en-US" dirty="0"/>
              <a:t>，这也是不好的，因为这会减慢训练。因此，在这种情况下，对齐中的序列是</a:t>
            </a:r>
            <a:r>
              <a:rPr lang="zh-CN" altLang="en-US" b="1" dirty="0"/>
              <a:t>聚类</a:t>
            </a:r>
            <a:r>
              <a:rPr lang="zh-CN" altLang="en-US" dirty="0"/>
              <a:t>得到的。</a:t>
            </a:r>
            <a:endParaRPr lang="en-US" altLang="zh-CN" dirty="0"/>
          </a:p>
          <a:p>
            <a:pPr marL="285750" indent="-285750">
              <a:buFont typeface="Wingdings" panose="05000000000000000000" pitchFamily="2" charset="2"/>
              <a:buChar char="Ø"/>
            </a:pPr>
            <a:r>
              <a:rPr lang="zh-CN" altLang="en-US" dirty="0"/>
              <a:t>最后将</a:t>
            </a:r>
            <a:r>
              <a:rPr lang="en-US" altLang="zh-CN" dirty="0"/>
              <a:t>MSA</a:t>
            </a:r>
            <a:r>
              <a:rPr lang="zh-CN" altLang="en-US" dirty="0"/>
              <a:t>、</a:t>
            </a:r>
            <a:r>
              <a:rPr lang="en-US" altLang="zh-CN" dirty="0"/>
              <a:t>Pair</a:t>
            </a:r>
            <a:r>
              <a:rPr lang="zh-CN" altLang="en-US" dirty="0"/>
              <a:t>和原始序列进行蛋白质</a:t>
            </a:r>
            <a:r>
              <a:rPr lang="en-US" altLang="zh-CN" dirty="0"/>
              <a:t>3D</a:t>
            </a:r>
            <a:r>
              <a:rPr lang="zh-CN" altLang="en-US" dirty="0"/>
              <a:t>结构重建，要到的软件主要有</a:t>
            </a:r>
            <a:r>
              <a:rPr lang="en-US" altLang="zh-CN" dirty="0" err="1"/>
              <a:t>OpenMM</a:t>
            </a:r>
            <a:r>
              <a:rPr lang="zh-CN" altLang="en-US" dirty="0"/>
              <a:t>。</a:t>
            </a:r>
          </a:p>
        </p:txBody>
      </p:sp>
      <p:grpSp>
        <p:nvGrpSpPr>
          <p:cNvPr id="3" name="组合 2">
            <a:extLst>
              <a:ext uri="{FF2B5EF4-FFF2-40B4-BE49-F238E27FC236}">
                <a16:creationId xmlns:a16="http://schemas.microsoft.com/office/drawing/2014/main" id="{01E51493-9F32-9591-D976-5A61EB8AE1F9}"/>
              </a:ext>
            </a:extLst>
          </p:cNvPr>
          <p:cNvGrpSpPr/>
          <p:nvPr/>
        </p:nvGrpSpPr>
        <p:grpSpPr>
          <a:xfrm>
            <a:off x="0" y="255572"/>
            <a:ext cx="9144000" cy="826501"/>
            <a:chOff x="0" y="255572"/>
            <a:chExt cx="9144000" cy="826501"/>
          </a:xfrm>
        </p:grpSpPr>
        <p:sp>
          <p:nvSpPr>
            <p:cNvPr id="4" name="文本框 3">
              <a:extLst>
                <a:ext uri="{FF2B5EF4-FFF2-40B4-BE49-F238E27FC236}">
                  <a16:creationId xmlns:a16="http://schemas.microsoft.com/office/drawing/2014/main" id="{E1CABE5A-A763-0C2F-380A-10825F33EE08}"/>
                </a:ext>
              </a:extLst>
            </p:cNvPr>
            <p:cNvSpPr txBox="1"/>
            <p:nvPr/>
          </p:nvSpPr>
          <p:spPr>
            <a:xfrm>
              <a:off x="1991834" y="255572"/>
              <a:ext cx="5160387" cy="646331"/>
            </a:xfrm>
            <a:prstGeom prst="rect">
              <a:avLst/>
            </a:prstGeom>
            <a:noFill/>
          </p:spPr>
          <p:txBody>
            <a:bodyPr wrap="none" rtlCol="0">
              <a:spAutoFit/>
            </a:bodyPr>
            <a:lstStyle/>
            <a:p>
              <a:pPr algn="ctr"/>
              <a:r>
                <a:rPr lang="en-US" altLang="zh-CN" sz="3600" dirty="0"/>
                <a:t>AlphaFlod2</a:t>
              </a:r>
              <a:r>
                <a:rPr lang="zh-CN" altLang="en-US" sz="3600" dirty="0"/>
                <a:t>工作流程总结</a:t>
              </a:r>
            </a:p>
          </p:txBody>
        </p:sp>
        <p:sp>
          <p:nvSpPr>
            <p:cNvPr id="5" name="矩形 4">
              <a:extLst>
                <a:ext uri="{FF2B5EF4-FFF2-40B4-BE49-F238E27FC236}">
                  <a16:creationId xmlns:a16="http://schemas.microsoft.com/office/drawing/2014/main" id="{319185E4-EDEB-E965-68FB-5887F22ACD80}"/>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459637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09FAE7B-DE6C-66CF-3F49-3F2ED519C9E0}"/>
              </a:ext>
            </a:extLst>
          </p:cNvPr>
          <p:cNvSpPr txBox="1"/>
          <p:nvPr/>
        </p:nvSpPr>
        <p:spPr>
          <a:xfrm>
            <a:off x="0" y="1082661"/>
            <a:ext cx="9143999" cy="2062103"/>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600" dirty="0"/>
              <a:t>MSA</a:t>
            </a:r>
            <a:r>
              <a:rPr lang="zh-CN" altLang="en-US" sz="1600" dirty="0"/>
              <a:t>检索数据库准备： </a:t>
            </a:r>
            <a:r>
              <a:rPr lang="en-US" altLang="zh-CN" sz="1600" dirty="0"/>
              <a:t>BFD</a:t>
            </a:r>
            <a:r>
              <a:rPr lang="zh-CN" altLang="en-US" sz="1600" dirty="0"/>
              <a:t>等</a:t>
            </a:r>
            <a:endParaRPr lang="en-US" altLang="zh-CN" sz="1600" dirty="0"/>
          </a:p>
          <a:p>
            <a:r>
              <a:rPr lang="zh-CN" altLang="en-US" sz="1600" dirty="0"/>
              <a:t> </a:t>
            </a:r>
            <a:r>
              <a:rPr lang="en-US" altLang="zh-CN" sz="1600" dirty="0"/>
              <a:t>jackhammer (HMMER) -&gt; UniRef90 and clustered </a:t>
            </a:r>
            <a:r>
              <a:rPr lang="en-US" altLang="zh-CN" sz="1600" dirty="0" err="1"/>
              <a:t>Mgnify</a:t>
            </a:r>
            <a:endParaRPr lang="en-US" altLang="zh-CN" sz="1600" dirty="0"/>
          </a:p>
          <a:p>
            <a:r>
              <a:rPr lang="en-US" altLang="zh-CN" sz="1600" dirty="0" err="1"/>
              <a:t>HHBlits</a:t>
            </a:r>
            <a:r>
              <a:rPr lang="en-US" altLang="zh-CN" sz="1600" dirty="0"/>
              <a:t> (HH-suit) -&gt; BFD+Uniclust30</a:t>
            </a:r>
          </a:p>
          <a:p>
            <a:pPr marL="285750" indent="-285750">
              <a:buFont typeface="Wingdings" panose="05000000000000000000" pitchFamily="2" charset="2"/>
              <a:buChar char="Ø"/>
            </a:pPr>
            <a:r>
              <a:rPr lang="en-US" altLang="zh-CN" sz="1600" dirty="0"/>
              <a:t>Pair</a:t>
            </a:r>
            <a:r>
              <a:rPr lang="zh-CN" altLang="en-US" sz="1600" dirty="0"/>
              <a:t>模板检索数据库准备：</a:t>
            </a:r>
            <a:r>
              <a:rPr lang="en-US" altLang="zh-CN" sz="1600" dirty="0"/>
              <a:t>PDB</a:t>
            </a:r>
          </a:p>
          <a:p>
            <a:pPr marL="285750" indent="-285750">
              <a:buFont typeface="Wingdings" panose="05000000000000000000" pitchFamily="2" charset="2"/>
              <a:buChar char="Ø"/>
            </a:pPr>
            <a:r>
              <a:rPr lang="zh-CN" altLang="en-US" sz="1600" dirty="0"/>
              <a:t>神经网络：由</a:t>
            </a:r>
            <a:r>
              <a:rPr lang="en-US" altLang="zh-CN" sz="1600" dirty="0" err="1"/>
              <a:t>Tensorflow</a:t>
            </a:r>
            <a:r>
              <a:rPr lang="en-US" altLang="zh-CN" sz="1600" dirty="0"/>
              <a:t> v.1,</a:t>
            </a:r>
            <a:r>
              <a:rPr lang="zh-CN" altLang="en-US" sz="1600" dirty="0"/>
              <a:t> </a:t>
            </a:r>
            <a:r>
              <a:rPr lang="en-US" altLang="zh-CN" sz="1600" dirty="0"/>
              <a:t>Sonnet,</a:t>
            </a:r>
            <a:r>
              <a:rPr lang="zh-CN" altLang="en-US" sz="1600" dirty="0"/>
              <a:t> </a:t>
            </a:r>
            <a:r>
              <a:rPr lang="en-US" altLang="zh-CN" sz="1600" dirty="0"/>
              <a:t>Jax</a:t>
            </a:r>
            <a:r>
              <a:rPr lang="zh-CN" altLang="en-US" sz="1600" dirty="0"/>
              <a:t> </a:t>
            </a:r>
            <a:r>
              <a:rPr lang="en-US" altLang="zh-CN" sz="1600" dirty="0"/>
              <a:t>v.0.1.69</a:t>
            </a:r>
            <a:r>
              <a:rPr lang="zh-CN" altLang="en-US" sz="1600" dirty="0"/>
              <a:t>和</a:t>
            </a:r>
            <a:r>
              <a:rPr lang="en-US" altLang="zh-CN" sz="1600" dirty="0"/>
              <a:t>Haiku</a:t>
            </a:r>
            <a:r>
              <a:rPr lang="zh-CN" altLang="en-US" sz="1600" dirty="0"/>
              <a:t> </a:t>
            </a:r>
            <a:r>
              <a:rPr lang="en-US" altLang="zh-CN" sz="1600" dirty="0"/>
              <a:t>0.0.4</a:t>
            </a:r>
            <a:r>
              <a:rPr lang="zh-CN" altLang="en-US" sz="1600" dirty="0"/>
              <a:t>编写；</a:t>
            </a:r>
            <a:endParaRPr lang="en-US" altLang="zh-CN" sz="1600" dirty="0"/>
          </a:p>
          <a:p>
            <a:pPr marL="285750" indent="-285750">
              <a:buFont typeface="Wingdings" panose="05000000000000000000" pitchFamily="2" charset="2"/>
              <a:buChar char="Ø"/>
            </a:pPr>
            <a:r>
              <a:rPr lang="zh-CN" altLang="en-US" sz="1600" dirty="0"/>
              <a:t>训练过程：训练一周，微调</a:t>
            </a:r>
            <a:r>
              <a:rPr lang="en-US" altLang="zh-CN" sz="1600" dirty="0"/>
              <a:t>4</a:t>
            </a:r>
            <a:r>
              <a:rPr lang="zh-CN" altLang="en-US" sz="1600" dirty="0"/>
              <a:t>天。</a:t>
            </a:r>
            <a:endParaRPr lang="en-US" altLang="zh-CN" sz="1600" dirty="0"/>
          </a:p>
          <a:p>
            <a:pPr marL="285750" indent="-285750">
              <a:buFont typeface="Wingdings" panose="05000000000000000000" pitchFamily="2" charset="2"/>
              <a:buChar char="Ø"/>
            </a:pPr>
            <a:r>
              <a:rPr lang="zh-CN" altLang="en-US" sz="1600" dirty="0"/>
              <a:t>损失函数：</a:t>
            </a:r>
            <a:endParaRPr lang="en-US" altLang="zh-CN" sz="1600" dirty="0"/>
          </a:p>
          <a:p>
            <a:pPr marL="285750" indent="-285750">
              <a:buFont typeface="Wingdings" panose="05000000000000000000" pitchFamily="2" charset="2"/>
              <a:buChar char="Ø"/>
            </a:pPr>
            <a:endParaRPr lang="zh-CN" altLang="en-US" sz="1600" dirty="0"/>
          </a:p>
        </p:txBody>
      </p:sp>
      <p:grpSp>
        <p:nvGrpSpPr>
          <p:cNvPr id="3" name="组合 2">
            <a:extLst>
              <a:ext uri="{FF2B5EF4-FFF2-40B4-BE49-F238E27FC236}">
                <a16:creationId xmlns:a16="http://schemas.microsoft.com/office/drawing/2014/main" id="{01E51493-9F32-9591-D976-5A61EB8AE1F9}"/>
              </a:ext>
            </a:extLst>
          </p:cNvPr>
          <p:cNvGrpSpPr/>
          <p:nvPr/>
        </p:nvGrpSpPr>
        <p:grpSpPr>
          <a:xfrm>
            <a:off x="0" y="255572"/>
            <a:ext cx="9144000" cy="826501"/>
            <a:chOff x="0" y="255572"/>
            <a:chExt cx="9144000" cy="826501"/>
          </a:xfrm>
        </p:grpSpPr>
        <p:sp>
          <p:nvSpPr>
            <p:cNvPr id="4" name="文本框 3">
              <a:extLst>
                <a:ext uri="{FF2B5EF4-FFF2-40B4-BE49-F238E27FC236}">
                  <a16:creationId xmlns:a16="http://schemas.microsoft.com/office/drawing/2014/main" id="{E1CABE5A-A763-0C2F-380A-10825F33EE08}"/>
                </a:ext>
              </a:extLst>
            </p:cNvPr>
            <p:cNvSpPr txBox="1"/>
            <p:nvPr/>
          </p:nvSpPr>
          <p:spPr>
            <a:xfrm>
              <a:off x="2453500" y="255572"/>
              <a:ext cx="4237057" cy="646331"/>
            </a:xfrm>
            <a:prstGeom prst="rect">
              <a:avLst/>
            </a:prstGeom>
            <a:noFill/>
          </p:spPr>
          <p:txBody>
            <a:bodyPr wrap="none" rtlCol="0">
              <a:spAutoFit/>
            </a:bodyPr>
            <a:lstStyle/>
            <a:p>
              <a:pPr algn="ctr"/>
              <a:r>
                <a:rPr lang="en-US" altLang="zh-CN" sz="3600" dirty="0"/>
                <a:t>AlphaFlod2</a:t>
              </a:r>
              <a:r>
                <a:rPr lang="zh-CN" altLang="en-US" sz="3600" dirty="0"/>
                <a:t>训练方案</a:t>
              </a:r>
            </a:p>
          </p:txBody>
        </p:sp>
        <p:sp>
          <p:nvSpPr>
            <p:cNvPr id="5" name="矩形 4">
              <a:extLst>
                <a:ext uri="{FF2B5EF4-FFF2-40B4-BE49-F238E27FC236}">
                  <a16:creationId xmlns:a16="http://schemas.microsoft.com/office/drawing/2014/main" id="{319185E4-EDEB-E965-68FB-5887F22ACD80}"/>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9179939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09FAE7B-DE6C-66CF-3F49-3F2ED519C9E0}"/>
              </a:ext>
            </a:extLst>
          </p:cNvPr>
          <p:cNvSpPr txBox="1"/>
          <p:nvPr/>
        </p:nvSpPr>
        <p:spPr>
          <a:xfrm>
            <a:off x="0" y="1082661"/>
            <a:ext cx="9143999" cy="1815882"/>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600" dirty="0"/>
              <a:t>MSA</a:t>
            </a:r>
            <a:r>
              <a:rPr lang="zh-CN" altLang="en-US" sz="1600" dirty="0"/>
              <a:t>检索数据库准备：  </a:t>
            </a:r>
            <a:r>
              <a:rPr lang="en-US" altLang="zh-CN" sz="1600" dirty="0"/>
              <a:t>jackhammer (HMMER) -&gt; UniRef90 and clustered </a:t>
            </a:r>
            <a:r>
              <a:rPr lang="en-US" altLang="zh-CN" sz="1600" dirty="0" err="1"/>
              <a:t>MGnify</a:t>
            </a:r>
            <a:endParaRPr lang="en-US" altLang="zh-CN" sz="1600" dirty="0"/>
          </a:p>
          <a:p>
            <a:pPr lvl="5"/>
            <a:r>
              <a:rPr lang="en-US" altLang="zh-CN" sz="1600" dirty="0"/>
              <a:t>	</a:t>
            </a:r>
            <a:r>
              <a:rPr lang="en-US" altLang="zh-CN" sz="1600" dirty="0" err="1"/>
              <a:t>HHBlits</a:t>
            </a:r>
            <a:r>
              <a:rPr lang="en-US" altLang="zh-CN" sz="1600" dirty="0"/>
              <a:t> (HH-suit) -&gt; BFD+Uniclust30</a:t>
            </a:r>
          </a:p>
          <a:p>
            <a:pPr marL="285750" indent="-285750">
              <a:buFont typeface="Wingdings" panose="05000000000000000000" pitchFamily="2" charset="2"/>
              <a:buChar char="Ø"/>
            </a:pPr>
            <a:r>
              <a:rPr lang="en-US" altLang="zh-CN" sz="1600" dirty="0"/>
              <a:t>Pair</a:t>
            </a:r>
            <a:r>
              <a:rPr lang="zh-CN" altLang="en-US" sz="1600" dirty="0"/>
              <a:t>模板检索数据库准备：</a:t>
            </a:r>
            <a:endParaRPr lang="en-US" altLang="zh-CN" sz="1600" dirty="0"/>
          </a:p>
          <a:p>
            <a:pPr marL="285750" indent="-285750">
              <a:buFont typeface="Wingdings" panose="05000000000000000000" pitchFamily="2" charset="2"/>
              <a:buChar char="Ø"/>
            </a:pPr>
            <a:r>
              <a:rPr lang="zh-CN" altLang="en-US" sz="1600" dirty="0"/>
              <a:t>神经网络：由</a:t>
            </a:r>
            <a:r>
              <a:rPr lang="en-US" altLang="zh-CN" sz="1600" dirty="0" err="1"/>
              <a:t>Tensorflow</a:t>
            </a:r>
            <a:r>
              <a:rPr lang="en-US" altLang="zh-CN" sz="1600" dirty="0"/>
              <a:t> v.1,</a:t>
            </a:r>
            <a:r>
              <a:rPr lang="zh-CN" altLang="en-US" sz="1600" dirty="0"/>
              <a:t> </a:t>
            </a:r>
            <a:r>
              <a:rPr lang="en-US" altLang="zh-CN" sz="1600" dirty="0"/>
              <a:t>Sonnet,</a:t>
            </a:r>
            <a:r>
              <a:rPr lang="zh-CN" altLang="en-US" sz="1600" dirty="0"/>
              <a:t> </a:t>
            </a:r>
            <a:r>
              <a:rPr lang="en-US" altLang="zh-CN" sz="1600" dirty="0"/>
              <a:t>Jax</a:t>
            </a:r>
            <a:r>
              <a:rPr lang="zh-CN" altLang="en-US" sz="1600" dirty="0"/>
              <a:t> </a:t>
            </a:r>
            <a:r>
              <a:rPr lang="en-US" altLang="zh-CN" sz="1600" dirty="0"/>
              <a:t>v.0.1.69</a:t>
            </a:r>
            <a:r>
              <a:rPr lang="zh-CN" altLang="en-US" sz="1600" dirty="0"/>
              <a:t>和</a:t>
            </a:r>
            <a:r>
              <a:rPr lang="en-US" altLang="zh-CN" sz="1600" dirty="0"/>
              <a:t>Haiku</a:t>
            </a:r>
            <a:r>
              <a:rPr lang="zh-CN" altLang="en-US" sz="1600" dirty="0"/>
              <a:t> </a:t>
            </a:r>
            <a:r>
              <a:rPr lang="en-US" altLang="zh-CN" sz="1600" dirty="0"/>
              <a:t>0.0.4</a:t>
            </a:r>
            <a:r>
              <a:rPr lang="zh-CN" altLang="en-US" sz="1600" dirty="0"/>
              <a:t>编写；</a:t>
            </a:r>
            <a:endParaRPr lang="en-US" altLang="zh-CN" sz="1600" dirty="0"/>
          </a:p>
          <a:p>
            <a:pPr marL="285750" indent="-285750">
              <a:buFont typeface="Wingdings" panose="05000000000000000000" pitchFamily="2" charset="2"/>
              <a:buChar char="Ø"/>
            </a:pPr>
            <a:r>
              <a:rPr lang="zh-CN" altLang="en-US" sz="1600" dirty="0"/>
              <a:t>训练过程：</a:t>
            </a:r>
            <a:endParaRPr lang="en-US" altLang="zh-CN" sz="1600" dirty="0"/>
          </a:p>
          <a:p>
            <a:pPr marL="285750" indent="-285750">
              <a:buFont typeface="Wingdings" panose="05000000000000000000" pitchFamily="2" charset="2"/>
              <a:buChar char="Ø"/>
            </a:pPr>
            <a:r>
              <a:rPr lang="zh-CN" altLang="en-US" sz="1600" dirty="0"/>
              <a:t>损失函数：</a:t>
            </a:r>
            <a:endParaRPr lang="en-US" altLang="zh-CN" sz="1600" dirty="0"/>
          </a:p>
          <a:p>
            <a:pPr marL="285750" indent="-285750">
              <a:buFont typeface="Wingdings" panose="05000000000000000000" pitchFamily="2" charset="2"/>
              <a:buChar char="Ø"/>
            </a:pPr>
            <a:endParaRPr lang="zh-CN" altLang="en-US" sz="1600" dirty="0"/>
          </a:p>
        </p:txBody>
      </p:sp>
      <p:grpSp>
        <p:nvGrpSpPr>
          <p:cNvPr id="3" name="组合 2">
            <a:extLst>
              <a:ext uri="{FF2B5EF4-FFF2-40B4-BE49-F238E27FC236}">
                <a16:creationId xmlns:a16="http://schemas.microsoft.com/office/drawing/2014/main" id="{01E51493-9F32-9591-D976-5A61EB8AE1F9}"/>
              </a:ext>
            </a:extLst>
          </p:cNvPr>
          <p:cNvGrpSpPr/>
          <p:nvPr/>
        </p:nvGrpSpPr>
        <p:grpSpPr>
          <a:xfrm>
            <a:off x="0" y="255572"/>
            <a:ext cx="9144000" cy="826501"/>
            <a:chOff x="0" y="255572"/>
            <a:chExt cx="9144000" cy="826501"/>
          </a:xfrm>
        </p:grpSpPr>
        <p:sp>
          <p:nvSpPr>
            <p:cNvPr id="4" name="文本框 3">
              <a:extLst>
                <a:ext uri="{FF2B5EF4-FFF2-40B4-BE49-F238E27FC236}">
                  <a16:creationId xmlns:a16="http://schemas.microsoft.com/office/drawing/2014/main" id="{E1CABE5A-A763-0C2F-380A-10825F33EE08}"/>
                </a:ext>
              </a:extLst>
            </p:cNvPr>
            <p:cNvSpPr txBox="1"/>
            <p:nvPr/>
          </p:nvSpPr>
          <p:spPr>
            <a:xfrm>
              <a:off x="2453500" y="255572"/>
              <a:ext cx="4237057" cy="646331"/>
            </a:xfrm>
            <a:prstGeom prst="rect">
              <a:avLst/>
            </a:prstGeom>
            <a:noFill/>
          </p:spPr>
          <p:txBody>
            <a:bodyPr wrap="none" rtlCol="0">
              <a:spAutoFit/>
            </a:bodyPr>
            <a:lstStyle/>
            <a:p>
              <a:pPr algn="ctr"/>
              <a:r>
                <a:rPr lang="en-US" altLang="zh-CN" sz="3600" dirty="0"/>
                <a:t>AlphaFlod2</a:t>
              </a:r>
              <a:r>
                <a:rPr lang="zh-CN" altLang="en-US" sz="3600" dirty="0"/>
                <a:t>推断方案</a:t>
              </a:r>
            </a:p>
          </p:txBody>
        </p:sp>
        <p:sp>
          <p:nvSpPr>
            <p:cNvPr id="5" name="矩形 4">
              <a:extLst>
                <a:ext uri="{FF2B5EF4-FFF2-40B4-BE49-F238E27FC236}">
                  <a16:creationId xmlns:a16="http://schemas.microsoft.com/office/drawing/2014/main" id="{319185E4-EDEB-E965-68FB-5887F22ACD80}"/>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8843313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09FAE7B-DE6C-66CF-3F49-3F2ED519C9E0}"/>
              </a:ext>
            </a:extLst>
          </p:cNvPr>
          <p:cNvSpPr txBox="1"/>
          <p:nvPr/>
        </p:nvSpPr>
        <p:spPr>
          <a:xfrm>
            <a:off x="0" y="1082661"/>
            <a:ext cx="9143999" cy="3785652"/>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600" dirty="0"/>
              <a:t>Data analysis used:</a:t>
            </a:r>
          </a:p>
          <a:p>
            <a:pPr lvl="1"/>
            <a:r>
              <a:rPr lang="en-US" altLang="zh-CN" sz="1600" b="1" dirty="0"/>
              <a:t>Python</a:t>
            </a:r>
            <a:r>
              <a:rPr lang="en-US" altLang="zh-CN" sz="1600" dirty="0"/>
              <a:t> v.3.6 (https://www.python.org/), </a:t>
            </a:r>
          </a:p>
          <a:p>
            <a:pPr lvl="1"/>
            <a:r>
              <a:rPr lang="en-US" altLang="zh-CN" sz="1600" b="1" dirty="0"/>
              <a:t>NumPy</a:t>
            </a:r>
            <a:r>
              <a:rPr lang="en-US" altLang="zh-CN" sz="1600" dirty="0"/>
              <a:t> v.1.16.4 (https://github.com/numpy/numpy), </a:t>
            </a:r>
          </a:p>
          <a:p>
            <a:pPr lvl="1"/>
            <a:r>
              <a:rPr lang="en-US" altLang="zh-CN" sz="1600" b="1" dirty="0"/>
              <a:t>SciPy</a:t>
            </a:r>
            <a:r>
              <a:rPr lang="en-US" altLang="zh-CN" sz="1600" dirty="0"/>
              <a:t> v.1.2.1 (https://www. scipy.org/), </a:t>
            </a:r>
          </a:p>
          <a:p>
            <a:pPr lvl="1"/>
            <a:r>
              <a:rPr lang="en-US" altLang="zh-CN" sz="1600" b="1" dirty="0"/>
              <a:t>seaborn</a:t>
            </a:r>
            <a:r>
              <a:rPr lang="en-US" altLang="zh-CN" sz="1600" dirty="0"/>
              <a:t> v.0.11.1 (https://github.com/mwaskom/seaborn), </a:t>
            </a:r>
          </a:p>
          <a:p>
            <a:pPr lvl="1"/>
            <a:r>
              <a:rPr lang="en-US" altLang="zh-CN" sz="1600" b="1" dirty="0"/>
              <a:t>Matplotlib</a:t>
            </a:r>
            <a:r>
              <a:rPr lang="en-US" altLang="zh-CN" sz="1600" dirty="0"/>
              <a:t> v.3.3.4 (https://github.com/matplotlib/matplotlib), </a:t>
            </a:r>
          </a:p>
          <a:p>
            <a:pPr lvl="1"/>
            <a:r>
              <a:rPr lang="en-US" altLang="zh-CN" sz="1600" b="1" dirty="0"/>
              <a:t>bokeh</a:t>
            </a:r>
            <a:r>
              <a:rPr lang="en-US" altLang="zh-CN" sz="1600" dirty="0"/>
              <a:t> v.1.4.0 (https://github.com/bokeh/bokeh), </a:t>
            </a:r>
          </a:p>
          <a:p>
            <a:pPr lvl="1"/>
            <a:r>
              <a:rPr lang="en-US" altLang="zh-CN" sz="1600" b="1" dirty="0"/>
              <a:t>pandas</a:t>
            </a:r>
            <a:r>
              <a:rPr lang="en-US" altLang="zh-CN" sz="1600" dirty="0"/>
              <a:t> v.1.1.5 (https:// github.com/pandas-dev/pandas), </a:t>
            </a:r>
          </a:p>
          <a:p>
            <a:pPr lvl="1"/>
            <a:r>
              <a:rPr lang="en-US" altLang="zh-CN" sz="1600" b="1" dirty="0" err="1"/>
              <a:t>plotnine</a:t>
            </a:r>
            <a:r>
              <a:rPr lang="en-US" altLang="zh-CN" sz="1600" dirty="0"/>
              <a:t> v.0.8.0 (https://github. com/has2k1/</a:t>
            </a:r>
            <a:r>
              <a:rPr lang="en-US" altLang="zh-CN" sz="1600" dirty="0" err="1"/>
              <a:t>plotnine</a:t>
            </a:r>
            <a:r>
              <a:rPr lang="en-US" altLang="zh-CN" sz="1600" dirty="0"/>
              <a:t>), </a:t>
            </a:r>
          </a:p>
          <a:p>
            <a:pPr lvl="1"/>
            <a:r>
              <a:rPr lang="en-US" altLang="zh-CN" sz="1600" b="1" dirty="0" err="1"/>
              <a:t>statsmodels</a:t>
            </a:r>
            <a:r>
              <a:rPr lang="en-US" altLang="zh-CN" sz="1600" dirty="0"/>
              <a:t> v.0.12.2 (https://github.com/ </a:t>
            </a:r>
            <a:r>
              <a:rPr lang="en-US" altLang="zh-CN" sz="1600" dirty="0" err="1"/>
              <a:t>statsmodels</a:t>
            </a:r>
            <a:r>
              <a:rPr lang="en-US" altLang="zh-CN" sz="1600" dirty="0"/>
              <a:t>/</a:t>
            </a:r>
            <a:r>
              <a:rPr lang="en-US" altLang="zh-CN" sz="1600" dirty="0" err="1"/>
              <a:t>statsmodels</a:t>
            </a:r>
            <a:r>
              <a:rPr lang="en-US" altLang="zh-CN" sz="1600" dirty="0"/>
              <a:t>), </a:t>
            </a:r>
          </a:p>
          <a:p>
            <a:pPr lvl="1"/>
            <a:r>
              <a:rPr lang="en-US" altLang="zh-CN" sz="1600" b="1" dirty="0" err="1"/>
              <a:t>Colab</a:t>
            </a:r>
            <a:r>
              <a:rPr lang="en-US" altLang="zh-CN" sz="1600" dirty="0"/>
              <a:t> (https://research.google.com/ </a:t>
            </a:r>
            <a:r>
              <a:rPr lang="en-US" altLang="zh-CN" sz="1600" dirty="0" err="1"/>
              <a:t>colaboratory</a:t>
            </a:r>
            <a:r>
              <a:rPr lang="en-US" altLang="zh-CN" sz="1600" dirty="0"/>
              <a:t>).  </a:t>
            </a:r>
          </a:p>
          <a:p>
            <a:pPr marL="285750" indent="-285750">
              <a:buFont typeface="Wingdings" panose="05000000000000000000" pitchFamily="2" charset="2"/>
              <a:buChar char="Ø"/>
            </a:pPr>
            <a:r>
              <a:rPr lang="en-US" altLang="zh-CN" sz="1600" b="1" dirty="0"/>
              <a:t>TM-align</a:t>
            </a:r>
            <a:r>
              <a:rPr lang="en-US" altLang="zh-CN" sz="1600" dirty="0"/>
              <a:t> v.20190822(https://zhanglab.dcmb.med. umich.edu/TM-align/) was used for computing TM-scores. </a:t>
            </a:r>
          </a:p>
          <a:p>
            <a:pPr marL="285750" indent="-285750">
              <a:buFont typeface="Wingdings" panose="05000000000000000000" pitchFamily="2" charset="2"/>
              <a:buChar char="Ø"/>
            </a:pPr>
            <a:r>
              <a:rPr lang="en-US" altLang="zh-CN" sz="1600" dirty="0"/>
              <a:t>Structure visualizations were created in </a:t>
            </a:r>
            <a:r>
              <a:rPr lang="en-US" altLang="zh-CN" sz="1600" b="1" dirty="0" err="1"/>
              <a:t>Pymol</a:t>
            </a:r>
            <a:r>
              <a:rPr lang="en-US" altLang="zh-CN" sz="1600" dirty="0"/>
              <a:t> v.2.3.0 (https://github.com/schrodinger/pymol-open-source).</a:t>
            </a:r>
            <a:endParaRPr lang="zh-CN" altLang="en-US" sz="1600" dirty="0"/>
          </a:p>
        </p:txBody>
      </p:sp>
      <p:grpSp>
        <p:nvGrpSpPr>
          <p:cNvPr id="3" name="组合 2">
            <a:extLst>
              <a:ext uri="{FF2B5EF4-FFF2-40B4-BE49-F238E27FC236}">
                <a16:creationId xmlns:a16="http://schemas.microsoft.com/office/drawing/2014/main" id="{01E51493-9F32-9591-D976-5A61EB8AE1F9}"/>
              </a:ext>
            </a:extLst>
          </p:cNvPr>
          <p:cNvGrpSpPr/>
          <p:nvPr/>
        </p:nvGrpSpPr>
        <p:grpSpPr>
          <a:xfrm>
            <a:off x="0" y="255572"/>
            <a:ext cx="9144000" cy="826501"/>
            <a:chOff x="0" y="255572"/>
            <a:chExt cx="9144000" cy="826501"/>
          </a:xfrm>
        </p:grpSpPr>
        <p:sp>
          <p:nvSpPr>
            <p:cNvPr id="4" name="文本框 3">
              <a:extLst>
                <a:ext uri="{FF2B5EF4-FFF2-40B4-BE49-F238E27FC236}">
                  <a16:creationId xmlns:a16="http://schemas.microsoft.com/office/drawing/2014/main" id="{E1CABE5A-A763-0C2F-380A-10825F33EE08}"/>
                </a:ext>
              </a:extLst>
            </p:cNvPr>
            <p:cNvSpPr txBox="1"/>
            <p:nvPr/>
          </p:nvSpPr>
          <p:spPr>
            <a:xfrm>
              <a:off x="2398996" y="255572"/>
              <a:ext cx="4346063" cy="646331"/>
            </a:xfrm>
            <a:prstGeom prst="rect">
              <a:avLst/>
            </a:prstGeom>
            <a:noFill/>
          </p:spPr>
          <p:txBody>
            <a:bodyPr wrap="none" rtlCol="0">
              <a:spAutoFit/>
            </a:bodyPr>
            <a:lstStyle/>
            <a:p>
              <a:pPr algn="ctr"/>
              <a:r>
                <a:rPr lang="en-US" altLang="zh-CN" sz="3600" dirty="0"/>
                <a:t>AlphaFlod2</a:t>
              </a:r>
              <a:r>
                <a:rPr lang="zh-CN" altLang="en-US" sz="3600" dirty="0"/>
                <a:t>数据分析</a:t>
              </a:r>
            </a:p>
          </p:txBody>
        </p:sp>
        <p:sp>
          <p:nvSpPr>
            <p:cNvPr id="5" name="矩形 4">
              <a:extLst>
                <a:ext uri="{FF2B5EF4-FFF2-40B4-BE49-F238E27FC236}">
                  <a16:creationId xmlns:a16="http://schemas.microsoft.com/office/drawing/2014/main" id="{319185E4-EDEB-E965-68FB-5887F22ACD80}"/>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2733053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6BF2B18-A00A-7A57-7FF4-80E7D6682A15}"/>
              </a:ext>
            </a:extLst>
          </p:cNvPr>
          <p:cNvSpPr txBox="1"/>
          <p:nvPr/>
        </p:nvSpPr>
        <p:spPr>
          <a:xfrm>
            <a:off x="0" y="1084332"/>
            <a:ext cx="9144000" cy="1200329"/>
          </a:xfrm>
          <a:prstGeom prst="rect">
            <a:avLst/>
          </a:prstGeom>
          <a:noFill/>
        </p:spPr>
        <p:txBody>
          <a:bodyPr wrap="square" rtlCol="0">
            <a:spAutoFit/>
          </a:bodyPr>
          <a:lstStyle/>
          <a:p>
            <a:r>
              <a:rPr lang="en-US" altLang="zh-CN" dirty="0"/>
              <a:t>Progress update: Our latest </a:t>
            </a:r>
            <a:r>
              <a:rPr lang="en-US" altLang="zh-CN" dirty="0" err="1"/>
              <a:t>AlphaFold</a:t>
            </a:r>
            <a:r>
              <a:rPr lang="en-US" altLang="zh-CN" dirty="0"/>
              <a:t> model shows significantly improved accuracy and expands coverage beyond proteins to other biological molecules, including ligands</a:t>
            </a:r>
            <a:r>
              <a:rPr lang="zh-CN" altLang="en-US" dirty="0"/>
              <a:t>。</a:t>
            </a:r>
            <a:endParaRPr lang="en-US" altLang="zh-CN" dirty="0"/>
          </a:p>
          <a:p>
            <a:r>
              <a:rPr lang="en-US" altLang="zh-CN" dirty="0">
                <a:hlinkClick r:id="rId2"/>
              </a:rPr>
              <a:t>A glimpse of the next generation of </a:t>
            </a:r>
            <a:r>
              <a:rPr lang="en-US" altLang="zh-CN" dirty="0" err="1">
                <a:hlinkClick r:id="rId2"/>
              </a:rPr>
              <a:t>AlphaFold</a:t>
            </a:r>
            <a:r>
              <a:rPr lang="en-US" altLang="zh-CN" dirty="0">
                <a:hlinkClick r:id="rId2"/>
              </a:rPr>
              <a:t> - Google DeepMind</a:t>
            </a:r>
            <a:endParaRPr lang="en-US" altLang="zh-CN" dirty="0"/>
          </a:p>
          <a:p>
            <a:endParaRPr lang="zh-CN" altLang="en-US" dirty="0"/>
          </a:p>
        </p:txBody>
      </p:sp>
      <p:grpSp>
        <p:nvGrpSpPr>
          <p:cNvPr id="3" name="组合 2">
            <a:extLst>
              <a:ext uri="{FF2B5EF4-FFF2-40B4-BE49-F238E27FC236}">
                <a16:creationId xmlns:a16="http://schemas.microsoft.com/office/drawing/2014/main" id="{27839931-C965-0D65-D782-40A11A46146B}"/>
              </a:ext>
            </a:extLst>
          </p:cNvPr>
          <p:cNvGrpSpPr/>
          <p:nvPr/>
        </p:nvGrpSpPr>
        <p:grpSpPr>
          <a:xfrm>
            <a:off x="0" y="255572"/>
            <a:ext cx="9144000" cy="826501"/>
            <a:chOff x="0" y="255572"/>
            <a:chExt cx="9144000" cy="826501"/>
          </a:xfrm>
        </p:grpSpPr>
        <p:sp>
          <p:nvSpPr>
            <p:cNvPr id="4" name="文本框 3">
              <a:extLst>
                <a:ext uri="{FF2B5EF4-FFF2-40B4-BE49-F238E27FC236}">
                  <a16:creationId xmlns:a16="http://schemas.microsoft.com/office/drawing/2014/main" id="{F3FE5785-EE77-E89C-4C89-FE9452800369}"/>
                </a:ext>
              </a:extLst>
            </p:cNvPr>
            <p:cNvSpPr txBox="1"/>
            <p:nvPr/>
          </p:nvSpPr>
          <p:spPr>
            <a:xfrm>
              <a:off x="3556357" y="255572"/>
              <a:ext cx="2031325" cy="646331"/>
            </a:xfrm>
            <a:prstGeom prst="rect">
              <a:avLst/>
            </a:prstGeom>
            <a:noFill/>
          </p:spPr>
          <p:txBody>
            <a:bodyPr wrap="none" rtlCol="0">
              <a:spAutoFit/>
            </a:bodyPr>
            <a:lstStyle/>
            <a:p>
              <a:pPr algn="ctr"/>
              <a:r>
                <a:rPr lang="zh-CN" altLang="en-US" sz="3600" dirty="0"/>
                <a:t>最新功能</a:t>
              </a:r>
            </a:p>
          </p:txBody>
        </p:sp>
        <p:sp>
          <p:nvSpPr>
            <p:cNvPr id="5" name="矩形 4">
              <a:extLst>
                <a:ext uri="{FF2B5EF4-FFF2-40B4-BE49-F238E27FC236}">
                  <a16:creationId xmlns:a16="http://schemas.microsoft.com/office/drawing/2014/main" id="{E44ACBA3-3FA1-5D8F-0905-DE3FDB912900}"/>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 name="图片 6">
            <a:extLst>
              <a:ext uri="{FF2B5EF4-FFF2-40B4-BE49-F238E27FC236}">
                <a16:creationId xmlns:a16="http://schemas.microsoft.com/office/drawing/2014/main" id="{DE91E018-E633-7033-97FF-63921CFB99AE}"/>
              </a:ext>
            </a:extLst>
          </p:cNvPr>
          <p:cNvPicPr>
            <a:picLocks noChangeAspect="1"/>
          </p:cNvPicPr>
          <p:nvPr/>
        </p:nvPicPr>
        <p:blipFill>
          <a:blip r:embed="rId3"/>
          <a:stretch>
            <a:fillRect/>
          </a:stretch>
        </p:blipFill>
        <p:spPr>
          <a:xfrm>
            <a:off x="0" y="2576655"/>
            <a:ext cx="9144000" cy="3993369"/>
          </a:xfrm>
          <a:prstGeom prst="rect">
            <a:avLst/>
          </a:prstGeom>
        </p:spPr>
      </p:pic>
    </p:spTree>
    <p:extLst>
      <p:ext uri="{BB962C8B-B14F-4D97-AF65-F5344CB8AC3E}">
        <p14:creationId xmlns:p14="http://schemas.microsoft.com/office/powerpoint/2010/main" val="1527281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0FEAA449-5049-E237-659B-1C90B15EEA28}"/>
              </a:ext>
            </a:extLst>
          </p:cNvPr>
          <p:cNvGrpSpPr/>
          <p:nvPr/>
        </p:nvGrpSpPr>
        <p:grpSpPr>
          <a:xfrm>
            <a:off x="0" y="255572"/>
            <a:ext cx="9144000" cy="826501"/>
            <a:chOff x="0" y="255572"/>
            <a:chExt cx="9144000" cy="826501"/>
          </a:xfrm>
        </p:grpSpPr>
        <p:sp>
          <p:nvSpPr>
            <p:cNvPr id="7" name="文本框 6">
              <a:extLst>
                <a:ext uri="{FF2B5EF4-FFF2-40B4-BE49-F238E27FC236}">
                  <a16:creationId xmlns:a16="http://schemas.microsoft.com/office/drawing/2014/main" id="{AB84C30D-F97D-1A85-BA52-AAC2D04BD0DA}"/>
                </a:ext>
              </a:extLst>
            </p:cNvPr>
            <p:cNvSpPr txBox="1"/>
            <p:nvPr/>
          </p:nvSpPr>
          <p:spPr>
            <a:xfrm>
              <a:off x="3556349" y="255572"/>
              <a:ext cx="2031325" cy="646331"/>
            </a:xfrm>
            <a:prstGeom prst="rect">
              <a:avLst/>
            </a:prstGeom>
            <a:noFill/>
          </p:spPr>
          <p:txBody>
            <a:bodyPr wrap="none" rtlCol="0">
              <a:spAutoFit/>
            </a:bodyPr>
            <a:lstStyle/>
            <a:p>
              <a:pPr algn="ctr"/>
              <a:r>
                <a:rPr lang="zh-CN" altLang="en-US" sz="3600" dirty="0"/>
                <a:t>算法部分</a:t>
              </a:r>
            </a:p>
          </p:txBody>
        </p:sp>
        <p:sp>
          <p:nvSpPr>
            <p:cNvPr id="8" name="矩形 7">
              <a:extLst>
                <a:ext uri="{FF2B5EF4-FFF2-40B4-BE49-F238E27FC236}">
                  <a16:creationId xmlns:a16="http://schemas.microsoft.com/office/drawing/2014/main" id="{589ECCDE-74B0-DAB0-3A11-B6740731BD45}"/>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a:extLst>
              <a:ext uri="{FF2B5EF4-FFF2-40B4-BE49-F238E27FC236}">
                <a16:creationId xmlns:a16="http://schemas.microsoft.com/office/drawing/2014/main" id="{EAAC17EE-9C68-CAC0-BCE9-BAD82282C273}"/>
              </a:ext>
            </a:extLst>
          </p:cNvPr>
          <p:cNvGrpSpPr/>
          <p:nvPr/>
        </p:nvGrpSpPr>
        <p:grpSpPr>
          <a:xfrm>
            <a:off x="5055978" y="1302299"/>
            <a:ext cx="3802729" cy="5194175"/>
            <a:chOff x="4756055" y="1302299"/>
            <a:chExt cx="3802729" cy="5194175"/>
          </a:xfrm>
        </p:grpSpPr>
        <p:pic>
          <p:nvPicPr>
            <p:cNvPr id="5" name="图片 4">
              <a:extLst>
                <a:ext uri="{FF2B5EF4-FFF2-40B4-BE49-F238E27FC236}">
                  <a16:creationId xmlns:a16="http://schemas.microsoft.com/office/drawing/2014/main" id="{0C78CAAF-2F4E-B7E3-C7CE-524AD48F83E1}"/>
                </a:ext>
              </a:extLst>
            </p:cNvPr>
            <p:cNvPicPr>
              <a:picLocks noChangeAspect="1"/>
            </p:cNvPicPr>
            <p:nvPr/>
          </p:nvPicPr>
          <p:blipFill>
            <a:blip r:embed="rId2"/>
            <a:stretch>
              <a:fillRect/>
            </a:stretch>
          </p:blipFill>
          <p:spPr>
            <a:xfrm>
              <a:off x="4756055" y="2811566"/>
              <a:ext cx="1663237" cy="2128943"/>
            </a:xfrm>
            <a:prstGeom prst="rect">
              <a:avLst/>
            </a:prstGeom>
          </p:spPr>
        </p:pic>
        <p:pic>
          <p:nvPicPr>
            <p:cNvPr id="10" name="图片 9">
              <a:extLst>
                <a:ext uri="{FF2B5EF4-FFF2-40B4-BE49-F238E27FC236}">
                  <a16:creationId xmlns:a16="http://schemas.microsoft.com/office/drawing/2014/main" id="{0F977B14-281C-E227-2792-2810CF9CF81D}"/>
                </a:ext>
              </a:extLst>
            </p:cNvPr>
            <p:cNvPicPr>
              <a:picLocks noChangeAspect="1"/>
            </p:cNvPicPr>
            <p:nvPr/>
          </p:nvPicPr>
          <p:blipFill>
            <a:blip r:embed="rId3"/>
            <a:stretch>
              <a:fillRect/>
            </a:stretch>
          </p:blipFill>
          <p:spPr>
            <a:xfrm>
              <a:off x="7046876" y="1302299"/>
              <a:ext cx="1511908" cy="5147479"/>
            </a:xfrm>
            <a:prstGeom prst="rect">
              <a:avLst/>
            </a:prstGeom>
          </p:spPr>
        </p:pic>
        <p:sp>
          <p:nvSpPr>
            <p:cNvPr id="11" name="左大括号 10">
              <a:extLst>
                <a:ext uri="{FF2B5EF4-FFF2-40B4-BE49-F238E27FC236}">
                  <a16:creationId xmlns:a16="http://schemas.microsoft.com/office/drawing/2014/main" id="{088CA144-1D58-BCAA-3C88-D1FB0ACFC950}"/>
                </a:ext>
              </a:extLst>
            </p:cNvPr>
            <p:cNvSpPr/>
            <p:nvPr/>
          </p:nvSpPr>
          <p:spPr>
            <a:xfrm>
              <a:off x="6419292" y="1302299"/>
              <a:ext cx="442366" cy="5194175"/>
            </a:xfrm>
            <a:prstGeom prst="leftBrace">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grpSp>
      <p:pic>
        <p:nvPicPr>
          <p:cNvPr id="1026" name="Picture 2" descr="figure 1">
            <a:extLst>
              <a:ext uri="{FF2B5EF4-FFF2-40B4-BE49-F238E27FC236}">
                <a16:creationId xmlns:a16="http://schemas.microsoft.com/office/drawing/2014/main" id="{308890BF-FBE4-8EB7-4D2E-637316DF82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0757" y="1226243"/>
            <a:ext cx="4134200" cy="264347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igure 3">
            <a:extLst>
              <a:ext uri="{FF2B5EF4-FFF2-40B4-BE49-F238E27FC236}">
                <a16:creationId xmlns:a16="http://schemas.microsoft.com/office/drawing/2014/main" id="{AB56D3D9-D66F-2520-9408-0AA11118B3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757" y="3899386"/>
            <a:ext cx="3810953" cy="2854042"/>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a:extLst>
              <a:ext uri="{FF2B5EF4-FFF2-40B4-BE49-F238E27FC236}">
                <a16:creationId xmlns:a16="http://schemas.microsoft.com/office/drawing/2014/main" id="{5BD38E16-EF0A-FA13-5EA6-816D4FC7C80A}"/>
              </a:ext>
            </a:extLst>
          </p:cNvPr>
          <p:cNvSpPr/>
          <p:nvPr/>
        </p:nvSpPr>
        <p:spPr>
          <a:xfrm>
            <a:off x="7339484" y="3407055"/>
            <a:ext cx="1035653" cy="17007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F8FF82B2-6484-DA57-13A5-9AF14E3BCAB6}"/>
              </a:ext>
            </a:extLst>
          </p:cNvPr>
          <p:cNvSpPr/>
          <p:nvPr/>
        </p:nvSpPr>
        <p:spPr>
          <a:xfrm>
            <a:off x="7346799" y="4460444"/>
            <a:ext cx="1035653" cy="17007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4AC99DF0-BB30-1950-81C8-ED48A410F96D}"/>
              </a:ext>
            </a:extLst>
          </p:cNvPr>
          <p:cNvSpPr/>
          <p:nvPr/>
        </p:nvSpPr>
        <p:spPr>
          <a:xfrm>
            <a:off x="2487168" y="2443276"/>
            <a:ext cx="541326" cy="113385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4318784D-2E29-D97E-9AD3-20BB6343EBE5}"/>
              </a:ext>
            </a:extLst>
          </p:cNvPr>
          <p:cNvSpPr/>
          <p:nvPr/>
        </p:nvSpPr>
        <p:spPr>
          <a:xfrm>
            <a:off x="3411436" y="2443276"/>
            <a:ext cx="541326" cy="113385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6468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8D2624FD-6FDB-2823-AD25-88329558B759}"/>
              </a:ext>
            </a:extLst>
          </p:cNvPr>
          <p:cNvSpPr/>
          <p:nvPr/>
        </p:nvSpPr>
        <p:spPr>
          <a:xfrm>
            <a:off x="236525" y="2969971"/>
            <a:ext cx="6481812" cy="2669916"/>
          </a:xfrm>
          <a:prstGeom prst="rect">
            <a:avLst/>
          </a:prstGeom>
          <a:solidFill>
            <a:schemeClr val="accent6">
              <a:lumMod val="40000"/>
              <a:lumOff val="60000"/>
              <a:alpha val="4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 name="组合 1">
            <a:extLst>
              <a:ext uri="{FF2B5EF4-FFF2-40B4-BE49-F238E27FC236}">
                <a16:creationId xmlns:a16="http://schemas.microsoft.com/office/drawing/2014/main" id="{87926419-AFC2-9802-70EB-5D1ED52BBAAD}"/>
              </a:ext>
            </a:extLst>
          </p:cNvPr>
          <p:cNvGrpSpPr/>
          <p:nvPr/>
        </p:nvGrpSpPr>
        <p:grpSpPr>
          <a:xfrm>
            <a:off x="0" y="255572"/>
            <a:ext cx="9144000" cy="826501"/>
            <a:chOff x="0" y="255572"/>
            <a:chExt cx="9144000" cy="826501"/>
          </a:xfrm>
        </p:grpSpPr>
        <p:sp>
          <p:nvSpPr>
            <p:cNvPr id="3" name="文本框 2">
              <a:extLst>
                <a:ext uri="{FF2B5EF4-FFF2-40B4-BE49-F238E27FC236}">
                  <a16:creationId xmlns:a16="http://schemas.microsoft.com/office/drawing/2014/main" id="{E0347D9F-4892-93A4-F215-0073168B5BFD}"/>
                </a:ext>
              </a:extLst>
            </p:cNvPr>
            <p:cNvSpPr txBox="1"/>
            <p:nvPr/>
          </p:nvSpPr>
          <p:spPr>
            <a:xfrm>
              <a:off x="3556349" y="255572"/>
              <a:ext cx="2031325" cy="646331"/>
            </a:xfrm>
            <a:prstGeom prst="rect">
              <a:avLst/>
            </a:prstGeom>
            <a:noFill/>
          </p:spPr>
          <p:txBody>
            <a:bodyPr wrap="none" rtlCol="0">
              <a:spAutoFit/>
            </a:bodyPr>
            <a:lstStyle/>
            <a:p>
              <a:pPr algn="ctr"/>
              <a:r>
                <a:rPr lang="zh-CN" altLang="en-US" sz="3600" dirty="0"/>
                <a:t>算法部分</a:t>
              </a:r>
            </a:p>
          </p:txBody>
        </p:sp>
        <p:sp>
          <p:nvSpPr>
            <p:cNvPr id="4" name="矩形 3">
              <a:extLst>
                <a:ext uri="{FF2B5EF4-FFF2-40B4-BE49-F238E27FC236}">
                  <a16:creationId xmlns:a16="http://schemas.microsoft.com/office/drawing/2014/main" id="{DF655C5E-8530-D016-D2B7-67D4156728B5}"/>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a:extLst>
              <a:ext uri="{FF2B5EF4-FFF2-40B4-BE49-F238E27FC236}">
                <a16:creationId xmlns:a16="http://schemas.microsoft.com/office/drawing/2014/main" id="{BD2F6CCF-B86F-E1D7-953E-9CAD75A54CDD}"/>
              </a:ext>
            </a:extLst>
          </p:cNvPr>
          <p:cNvSpPr txBox="1"/>
          <p:nvPr/>
        </p:nvSpPr>
        <p:spPr>
          <a:xfrm>
            <a:off x="2992350" y="2120248"/>
            <a:ext cx="877163" cy="369332"/>
          </a:xfrm>
          <a:prstGeom prst="rect">
            <a:avLst/>
          </a:prstGeom>
          <a:noFill/>
          <a:ln>
            <a:solidFill>
              <a:schemeClr val="tx1"/>
            </a:solidFill>
          </a:ln>
        </p:spPr>
        <p:txBody>
          <a:bodyPr wrap="none" rtlCol="0">
            <a:spAutoFit/>
          </a:bodyPr>
          <a:lstStyle/>
          <a:p>
            <a:r>
              <a:rPr lang="zh-CN" altLang="en-US" dirty="0"/>
              <a:t>感知机</a:t>
            </a:r>
          </a:p>
        </p:txBody>
      </p:sp>
      <p:sp>
        <p:nvSpPr>
          <p:cNvPr id="6" name="文本框 5">
            <a:extLst>
              <a:ext uri="{FF2B5EF4-FFF2-40B4-BE49-F238E27FC236}">
                <a16:creationId xmlns:a16="http://schemas.microsoft.com/office/drawing/2014/main" id="{191F791A-D480-CEB6-AD1D-111D95510120}"/>
              </a:ext>
            </a:extLst>
          </p:cNvPr>
          <p:cNvSpPr txBox="1"/>
          <p:nvPr/>
        </p:nvSpPr>
        <p:spPr>
          <a:xfrm>
            <a:off x="2761517" y="3022383"/>
            <a:ext cx="1338828" cy="369332"/>
          </a:xfrm>
          <a:prstGeom prst="rect">
            <a:avLst/>
          </a:prstGeom>
          <a:noFill/>
          <a:ln>
            <a:solidFill>
              <a:schemeClr val="tx1"/>
            </a:solidFill>
          </a:ln>
        </p:spPr>
        <p:txBody>
          <a:bodyPr wrap="none" rtlCol="0">
            <a:spAutoFit/>
          </a:bodyPr>
          <a:lstStyle/>
          <a:p>
            <a:r>
              <a:rPr lang="zh-CN" altLang="en-US" dirty="0"/>
              <a:t>多层感知机</a:t>
            </a:r>
          </a:p>
        </p:txBody>
      </p:sp>
      <p:sp>
        <p:nvSpPr>
          <p:cNvPr id="7" name="文本框 6">
            <a:extLst>
              <a:ext uri="{FF2B5EF4-FFF2-40B4-BE49-F238E27FC236}">
                <a16:creationId xmlns:a16="http://schemas.microsoft.com/office/drawing/2014/main" id="{3AB8FE4A-3424-9931-61EB-AD0A5C718C69}"/>
              </a:ext>
            </a:extLst>
          </p:cNvPr>
          <p:cNvSpPr txBox="1"/>
          <p:nvPr/>
        </p:nvSpPr>
        <p:spPr>
          <a:xfrm>
            <a:off x="323641" y="3924518"/>
            <a:ext cx="1569660" cy="369332"/>
          </a:xfrm>
          <a:prstGeom prst="rect">
            <a:avLst/>
          </a:prstGeom>
          <a:noFill/>
          <a:ln>
            <a:solidFill>
              <a:schemeClr val="tx1"/>
            </a:solidFill>
          </a:ln>
        </p:spPr>
        <p:txBody>
          <a:bodyPr wrap="none" rtlCol="0">
            <a:spAutoFit/>
          </a:bodyPr>
          <a:lstStyle/>
          <a:p>
            <a:r>
              <a:rPr lang="zh-CN" altLang="en-US" dirty="0"/>
              <a:t>卷积神经网络</a:t>
            </a:r>
          </a:p>
        </p:txBody>
      </p:sp>
      <p:sp>
        <p:nvSpPr>
          <p:cNvPr id="8" name="文本框 7">
            <a:extLst>
              <a:ext uri="{FF2B5EF4-FFF2-40B4-BE49-F238E27FC236}">
                <a16:creationId xmlns:a16="http://schemas.microsoft.com/office/drawing/2014/main" id="{E0BC5BB1-2F06-9641-A6A1-BACED12DA9B4}"/>
              </a:ext>
            </a:extLst>
          </p:cNvPr>
          <p:cNvSpPr txBox="1"/>
          <p:nvPr/>
        </p:nvSpPr>
        <p:spPr>
          <a:xfrm>
            <a:off x="2729457" y="3924518"/>
            <a:ext cx="1569660" cy="369332"/>
          </a:xfrm>
          <a:prstGeom prst="rect">
            <a:avLst/>
          </a:prstGeom>
          <a:noFill/>
          <a:ln>
            <a:solidFill>
              <a:schemeClr val="tx1"/>
            </a:solidFill>
          </a:ln>
        </p:spPr>
        <p:txBody>
          <a:bodyPr wrap="none" rtlCol="0">
            <a:spAutoFit/>
          </a:bodyPr>
          <a:lstStyle/>
          <a:p>
            <a:r>
              <a:rPr lang="zh-CN" altLang="en-US" dirty="0"/>
              <a:t>循环神经网络</a:t>
            </a:r>
          </a:p>
        </p:txBody>
      </p:sp>
      <p:sp>
        <p:nvSpPr>
          <p:cNvPr id="9" name="文本框 8">
            <a:extLst>
              <a:ext uri="{FF2B5EF4-FFF2-40B4-BE49-F238E27FC236}">
                <a16:creationId xmlns:a16="http://schemas.microsoft.com/office/drawing/2014/main" id="{AB2F6F2E-4945-2D8D-F1AF-802C8BD5C6D6}"/>
              </a:ext>
            </a:extLst>
          </p:cNvPr>
          <p:cNvSpPr txBox="1"/>
          <p:nvPr/>
        </p:nvSpPr>
        <p:spPr>
          <a:xfrm>
            <a:off x="5135272" y="3924518"/>
            <a:ext cx="1338828" cy="369332"/>
          </a:xfrm>
          <a:prstGeom prst="rect">
            <a:avLst/>
          </a:prstGeom>
          <a:noFill/>
          <a:ln>
            <a:solidFill>
              <a:schemeClr val="tx1"/>
            </a:solidFill>
          </a:ln>
        </p:spPr>
        <p:txBody>
          <a:bodyPr wrap="none" rtlCol="0">
            <a:spAutoFit/>
          </a:bodyPr>
          <a:lstStyle/>
          <a:p>
            <a:r>
              <a:rPr lang="zh-CN" altLang="en-US" dirty="0"/>
              <a:t>注意力机制</a:t>
            </a:r>
          </a:p>
        </p:txBody>
      </p:sp>
      <p:sp>
        <p:nvSpPr>
          <p:cNvPr id="10" name="文本框 9">
            <a:extLst>
              <a:ext uri="{FF2B5EF4-FFF2-40B4-BE49-F238E27FC236}">
                <a16:creationId xmlns:a16="http://schemas.microsoft.com/office/drawing/2014/main" id="{B0E87508-3366-343B-DD64-4F8EF02FBEF2}"/>
              </a:ext>
            </a:extLst>
          </p:cNvPr>
          <p:cNvSpPr txBox="1"/>
          <p:nvPr/>
        </p:nvSpPr>
        <p:spPr>
          <a:xfrm>
            <a:off x="2625262" y="1218113"/>
            <a:ext cx="1611339" cy="369332"/>
          </a:xfrm>
          <a:prstGeom prst="rect">
            <a:avLst/>
          </a:prstGeom>
          <a:noFill/>
          <a:ln>
            <a:solidFill>
              <a:schemeClr val="tx1"/>
            </a:solidFill>
          </a:ln>
        </p:spPr>
        <p:txBody>
          <a:bodyPr wrap="none" rtlCol="0">
            <a:spAutoFit/>
          </a:bodyPr>
          <a:lstStyle/>
          <a:p>
            <a:r>
              <a:rPr lang="zh-CN" altLang="en-US" dirty="0"/>
              <a:t>机器学习基础</a:t>
            </a:r>
          </a:p>
        </p:txBody>
      </p:sp>
      <p:sp>
        <p:nvSpPr>
          <p:cNvPr id="11" name="箭头: 右 10">
            <a:extLst>
              <a:ext uri="{FF2B5EF4-FFF2-40B4-BE49-F238E27FC236}">
                <a16:creationId xmlns:a16="http://schemas.microsoft.com/office/drawing/2014/main" id="{463CD021-A722-2426-2B0D-2FA413B59C93}"/>
              </a:ext>
            </a:extLst>
          </p:cNvPr>
          <p:cNvSpPr/>
          <p:nvPr/>
        </p:nvSpPr>
        <p:spPr>
          <a:xfrm rot="5400000">
            <a:off x="3280863" y="1779514"/>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2" name="箭头: 右 11">
            <a:extLst>
              <a:ext uri="{FF2B5EF4-FFF2-40B4-BE49-F238E27FC236}">
                <a16:creationId xmlns:a16="http://schemas.microsoft.com/office/drawing/2014/main" id="{537129A3-6FE1-AB20-0401-9CF8CDCFE1E5}"/>
              </a:ext>
            </a:extLst>
          </p:cNvPr>
          <p:cNvSpPr/>
          <p:nvPr/>
        </p:nvSpPr>
        <p:spPr>
          <a:xfrm rot="5400000">
            <a:off x="3280863" y="2681649"/>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3" name="箭头: 右 12">
            <a:extLst>
              <a:ext uri="{FF2B5EF4-FFF2-40B4-BE49-F238E27FC236}">
                <a16:creationId xmlns:a16="http://schemas.microsoft.com/office/drawing/2014/main" id="{DB9C4FB3-5885-BDB8-8286-DF4FD7B854B9}"/>
              </a:ext>
            </a:extLst>
          </p:cNvPr>
          <p:cNvSpPr/>
          <p:nvPr/>
        </p:nvSpPr>
        <p:spPr>
          <a:xfrm rot="5400000">
            <a:off x="3280863" y="3592288"/>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4" name="箭头: 右 13">
            <a:extLst>
              <a:ext uri="{FF2B5EF4-FFF2-40B4-BE49-F238E27FC236}">
                <a16:creationId xmlns:a16="http://schemas.microsoft.com/office/drawing/2014/main" id="{3F4AA850-C6A6-1622-0554-5EB57D2A4F34}"/>
              </a:ext>
            </a:extLst>
          </p:cNvPr>
          <p:cNvSpPr/>
          <p:nvPr/>
        </p:nvSpPr>
        <p:spPr>
          <a:xfrm rot="7958515">
            <a:off x="1418872" y="3592288"/>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5" name="箭头: 右 14">
            <a:extLst>
              <a:ext uri="{FF2B5EF4-FFF2-40B4-BE49-F238E27FC236}">
                <a16:creationId xmlns:a16="http://schemas.microsoft.com/office/drawing/2014/main" id="{508A4391-FA19-8BAC-625D-CE9935259704}"/>
              </a:ext>
            </a:extLst>
          </p:cNvPr>
          <p:cNvSpPr/>
          <p:nvPr/>
        </p:nvSpPr>
        <p:spPr>
          <a:xfrm rot="2772244">
            <a:off x="5274160" y="3592288"/>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5C554B77-C1D0-456E-DF32-AC023BAEF1CA}"/>
              </a:ext>
            </a:extLst>
          </p:cNvPr>
          <p:cNvSpPr txBox="1"/>
          <p:nvPr/>
        </p:nvSpPr>
        <p:spPr>
          <a:xfrm>
            <a:off x="623561" y="4948646"/>
            <a:ext cx="864339" cy="369332"/>
          </a:xfrm>
          <a:prstGeom prst="rect">
            <a:avLst/>
          </a:prstGeom>
          <a:noFill/>
          <a:ln>
            <a:solidFill>
              <a:schemeClr val="tx1"/>
            </a:solidFill>
          </a:ln>
        </p:spPr>
        <p:txBody>
          <a:bodyPr wrap="none" rtlCol="0">
            <a:spAutoFit/>
          </a:bodyPr>
          <a:lstStyle/>
          <a:p>
            <a:r>
              <a:rPr lang="en-US" altLang="zh-CN" dirty="0" err="1"/>
              <a:t>ResNet</a:t>
            </a:r>
            <a:endParaRPr lang="zh-CN" altLang="en-US" dirty="0"/>
          </a:p>
        </p:txBody>
      </p:sp>
      <p:sp>
        <p:nvSpPr>
          <p:cNvPr id="17" name="文本框 16">
            <a:extLst>
              <a:ext uri="{FF2B5EF4-FFF2-40B4-BE49-F238E27FC236}">
                <a16:creationId xmlns:a16="http://schemas.microsoft.com/office/drawing/2014/main" id="{B16F7E02-F33A-0DFE-7747-B576CEEF7B2D}"/>
              </a:ext>
            </a:extLst>
          </p:cNvPr>
          <p:cNvSpPr txBox="1"/>
          <p:nvPr/>
        </p:nvSpPr>
        <p:spPr>
          <a:xfrm>
            <a:off x="2942048" y="4948646"/>
            <a:ext cx="992580" cy="369332"/>
          </a:xfrm>
          <a:prstGeom prst="rect">
            <a:avLst/>
          </a:prstGeom>
          <a:noFill/>
          <a:ln>
            <a:solidFill>
              <a:schemeClr val="tx1"/>
            </a:solidFill>
          </a:ln>
        </p:spPr>
        <p:txBody>
          <a:bodyPr wrap="none" rtlCol="0">
            <a:spAutoFit/>
          </a:bodyPr>
          <a:lstStyle/>
          <a:p>
            <a:pPr algn="ctr"/>
            <a:r>
              <a:rPr lang="en-US" altLang="zh-CN" dirty="0"/>
              <a:t>Seq2Seq</a:t>
            </a:r>
            <a:endParaRPr lang="zh-CN" altLang="en-US" dirty="0"/>
          </a:p>
        </p:txBody>
      </p:sp>
      <p:sp>
        <p:nvSpPr>
          <p:cNvPr id="18" name="文本框 17">
            <a:extLst>
              <a:ext uri="{FF2B5EF4-FFF2-40B4-BE49-F238E27FC236}">
                <a16:creationId xmlns:a16="http://schemas.microsoft.com/office/drawing/2014/main" id="{BB155B70-FFFB-34FB-2135-7AF25F48AC45}"/>
              </a:ext>
            </a:extLst>
          </p:cNvPr>
          <p:cNvSpPr txBox="1"/>
          <p:nvPr/>
        </p:nvSpPr>
        <p:spPr>
          <a:xfrm>
            <a:off x="5204773" y="4948646"/>
            <a:ext cx="1330685" cy="369332"/>
          </a:xfrm>
          <a:prstGeom prst="rect">
            <a:avLst/>
          </a:prstGeom>
          <a:noFill/>
          <a:ln>
            <a:solidFill>
              <a:schemeClr val="tx1"/>
            </a:solidFill>
          </a:ln>
        </p:spPr>
        <p:txBody>
          <a:bodyPr wrap="none" rtlCol="0">
            <a:spAutoFit/>
          </a:bodyPr>
          <a:lstStyle/>
          <a:p>
            <a:pPr algn="ctr"/>
            <a:r>
              <a:rPr lang="en-US" altLang="zh-CN" dirty="0"/>
              <a:t>Transformer</a:t>
            </a:r>
            <a:endParaRPr lang="zh-CN" altLang="en-US" dirty="0"/>
          </a:p>
        </p:txBody>
      </p:sp>
      <p:sp>
        <p:nvSpPr>
          <p:cNvPr id="19" name="箭头: 右 18">
            <a:extLst>
              <a:ext uri="{FF2B5EF4-FFF2-40B4-BE49-F238E27FC236}">
                <a16:creationId xmlns:a16="http://schemas.microsoft.com/office/drawing/2014/main" id="{4E216AFB-DF25-71BA-9328-EFBEB2A481D7}"/>
              </a:ext>
            </a:extLst>
          </p:cNvPr>
          <p:cNvSpPr/>
          <p:nvPr/>
        </p:nvSpPr>
        <p:spPr>
          <a:xfrm rot="5400000">
            <a:off x="905662" y="4601787"/>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0" name="箭头: 右 19">
            <a:extLst>
              <a:ext uri="{FF2B5EF4-FFF2-40B4-BE49-F238E27FC236}">
                <a16:creationId xmlns:a16="http://schemas.microsoft.com/office/drawing/2014/main" id="{79D8FDBD-F7E7-0C06-3657-8A2AA996B484}"/>
              </a:ext>
            </a:extLst>
          </p:cNvPr>
          <p:cNvSpPr/>
          <p:nvPr/>
        </p:nvSpPr>
        <p:spPr>
          <a:xfrm rot="5400000">
            <a:off x="3288269" y="4601788"/>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1" name="箭头: 右 20">
            <a:extLst>
              <a:ext uri="{FF2B5EF4-FFF2-40B4-BE49-F238E27FC236}">
                <a16:creationId xmlns:a16="http://schemas.microsoft.com/office/drawing/2014/main" id="{23914ED1-6E1A-A8D0-9C0F-EDDFAAC526D4}"/>
              </a:ext>
            </a:extLst>
          </p:cNvPr>
          <p:cNvSpPr/>
          <p:nvPr/>
        </p:nvSpPr>
        <p:spPr>
          <a:xfrm rot="5400000">
            <a:off x="5720047" y="4603495"/>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2" name="右大括号 21">
            <a:extLst>
              <a:ext uri="{FF2B5EF4-FFF2-40B4-BE49-F238E27FC236}">
                <a16:creationId xmlns:a16="http://schemas.microsoft.com/office/drawing/2014/main" id="{0130EC17-6645-EA76-0981-2C8D8CB37D67}"/>
              </a:ext>
            </a:extLst>
          </p:cNvPr>
          <p:cNvSpPr/>
          <p:nvPr/>
        </p:nvSpPr>
        <p:spPr>
          <a:xfrm>
            <a:off x="6718337" y="2969971"/>
            <a:ext cx="312677" cy="2670048"/>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FB400B8A-E36B-76F1-3687-12EABA77DB38}"/>
              </a:ext>
            </a:extLst>
          </p:cNvPr>
          <p:cNvSpPr txBox="1"/>
          <p:nvPr/>
        </p:nvSpPr>
        <p:spPr>
          <a:xfrm>
            <a:off x="7135491" y="3244334"/>
            <a:ext cx="1107996" cy="369332"/>
          </a:xfrm>
          <a:prstGeom prst="rect">
            <a:avLst/>
          </a:prstGeom>
          <a:noFill/>
          <a:ln>
            <a:solidFill>
              <a:schemeClr val="tx1"/>
            </a:solidFill>
          </a:ln>
        </p:spPr>
        <p:txBody>
          <a:bodyPr wrap="none" rtlCol="0">
            <a:spAutoFit/>
          </a:bodyPr>
          <a:lstStyle/>
          <a:p>
            <a:pPr algn="ctr"/>
            <a:r>
              <a:rPr lang="zh-CN" altLang="en-US" dirty="0"/>
              <a:t>优化算法</a:t>
            </a:r>
          </a:p>
        </p:txBody>
      </p:sp>
      <p:sp>
        <p:nvSpPr>
          <p:cNvPr id="24" name="文本框 23">
            <a:extLst>
              <a:ext uri="{FF2B5EF4-FFF2-40B4-BE49-F238E27FC236}">
                <a16:creationId xmlns:a16="http://schemas.microsoft.com/office/drawing/2014/main" id="{2E5D829D-0736-4150-3CDF-F140B86D8946}"/>
              </a:ext>
            </a:extLst>
          </p:cNvPr>
          <p:cNvSpPr txBox="1"/>
          <p:nvPr/>
        </p:nvSpPr>
        <p:spPr>
          <a:xfrm>
            <a:off x="7135491" y="4676120"/>
            <a:ext cx="1338828" cy="369332"/>
          </a:xfrm>
          <a:prstGeom prst="rect">
            <a:avLst/>
          </a:prstGeom>
          <a:noFill/>
          <a:ln>
            <a:solidFill>
              <a:schemeClr val="tx1"/>
            </a:solidFill>
          </a:ln>
        </p:spPr>
        <p:txBody>
          <a:bodyPr wrap="none" rtlCol="0">
            <a:spAutoFit/>
          </a:bodyPr>
          <a:lstStyle/>
          <a:p>
            <a:pPr algn="ctr"/>
            <a:r>
              <a:rPr lang="zh-CN" altLang="en-US" dirty="0"/>
              <a:t>计算机性能</a:t>
            </a:r>
          </a:p>
        </p:txBody>
      </p:sp>
      <p:sp>
        <p:nvSpPr>
          <p:cNvPr id="26" name="文本框 25">
            <a:extLst>
              <a:ext uri="{FF2B5EF4-FFF2-40B4-BE49-F238E27FC236}">
                <a16:creationId xmlns:a16="http://schemas.microsoft.com/office/drawing/2014/main" id="{12D7DBDD-A8BA-B63B-5DB0-6A30B7863097}"/>
              </a:ext>
            </a:extLst>
          </p:cNvPr>
          <p:cNvSpPr txBox="1"/>
          <p:nvPr/>
        </p:nvSpPr>
        <p:spPr>
          <a:xfrm>
            <a:off x="3904584" y="5791540"/>
            <a:ext cx="3931077" cy="369332"/>
          </a:xfrm>
          <a:prstGeom prst="rect">
            <a:avLst/>
          </a:prstGeom>
          <a:noFill/>
          <a:ln>
            <a:solidFill>
              <a:schemeClr val="tx1"/>
            </a:solidFill>
          </a:ln>
        </p:spPr>
        <p:txBody>
          <a:bodyPr wrap="none" rtlCol="0">
            <a:spAutoFit/>
          </a:bodyPr>
          <a:lstStyle/>
          <a:p>
            <a:pPr algn="ctr"/>
            <a:r>
              <a:rPr lang="en-US" altLang="zh-CN" dirty="0"/>
              <a:t>AlphaFold2-Evformer/Structure module</a:t>
            </a:r>
            <a:endParaRPr lang="zh-CN" altLang="en-US" dirty="0"/>
          </a:p>
        </p:txBody>
      </p:sp>
      <p:sp>
        <p:nvSpPr>
          <p:cNvPr id="27" name="箭头: 右 26">
            <a:extLst>
              <a:ext uri="{FF2B5EF4-FFF2-40B4-BE49-F238E27FC236}">
                <a16:creationId xmlns:a16="http://schemas.microsoft.com/office/drawing/2014/main" id="{A01AFFC9-13B2-8274-EBF6-B0CF10BCA69D}"/>
              </a:ext>
            </a:extLst>
          </p:cNvPr>
          <p:cNvSpPr/>
          <p:nvPr/>
        </p:nvSpPr>
        <p:spPr>
          <a:xfrm rot="5400000">
            <a:off x="5720046" y="5485450"/>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8" name="箭头: 右 27">
            <a:extLst>
              <a:ext uri="{FF2B5EF4-FFF2-40B4-BE49-F238E27FC236}">
                <a16:creationId xmlns:a16="http://schemas.microsoft.com/office/drawing/2014/main" id="{C473CC57-E7D6-DEBE-2671-9861C2BEB5B2}"/>
              </a:ext>
            </a:extLst>
          </p:cNvPr>
          <p:cNvSpPr/>
          <p:nvPr/>
        </p:nvSpPr>
        <p:spPr>
          <a:xfrm>
            <a:off x="4424644" y="5048035"/>
            <a:ext cx="300137" cy="14866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94963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5A7B756-D474-1C05-32B5-25AE8E20FAA2}"/>
              </a:ext>
            </a:extLst>
          </p:cNvPr>
          <p:cNvGrpSpPr/>
          <p:nvPr/>
        </p:nvGrpSpPr>
        <p:grpSpPr>
          <a:xfrm>
            <a:off x="0" y="255572"/>
            <a:ext cx="9144000" cy="826501"/>
            <a:chOff x="0" y="255572"/>
            <a:chExt cx="9144000" cy="826501"/>
          </a:xfrm>
        </p:grpSpPr>
        <p:sp>
          <p:nvSpPr>
            <p:cNvPr id="7" name="文本框 6">
              <a:extLst>
                <a:ext uri="{FF2B5EF4-FFF2-40B4-BE49-F238E27FC236}">
                  <a16:creationId xmlns:a16="http://schemas.microsoft.com/office/drawing/2014/main" id="{BB8E3EE5-6392-0713-7E1E-15EDCF033480}"/>
                </a:ext>
              </a:extLst>
            </p:cNvPr>
            <p:cNvSpPr txBox="1"/>
            <p:nvPr/>
          </p:nvSpPr>
          <p:spPr>
            <a:xfrm>
              <a:off x="3556344" y="255572"/>
              <a:ext cx="2031325" cy="646331"/>
            </a:xfrm>
            <a:prstGeom prst="rect">
              <a:avLst/>
            </a:prstGeom>
            <a:noFill/>
          </p:spPr>
          <p:txBody>
            <a:bodyPr wrap="none" rtlCol="0">
              <a:spAutoFit/>
            </a:bodyPr>
            <a:lstStyle/>
            <a:p>
              <a:pPr algn="ctr"/>
              <a:r>
                <a:rPr lang="zh-CN" altLang="en-US" sz="3600" dirty="0"/>
                <a:t>代码部分</a:t>
              </a:r>
            </a:p>
          </p:txBody>
        </p:sp>
        <p:sp>
          <p:nvSpPr>
            <p:cNvPr id="8" name="矩形 7">
              <a:extLst>
                <a:ext uri="{FF2B5EF4-FFF2-40B4-BE49-F238E27FC236}">
                  <a16:creationId xmlns:a16="http://schemas.microsoft.com/office/drawing/2014/main" id="{6410160E-D259-093F-B7F6-253A6431D802}"/>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0FA4002C-5B05-745F-5296-A946BF332F6A}"/>
              </a:ext>
            </a:extLst>
          </p:cNvPr>
          <p:cNvPicPr>
            <a:picLocks noChangeAspect="1"/>
          </p:cNvPicPr>
          <p:nvPr/>
        </p:nvPicPr>
        <p:blipFill rotWithShape="1">
          <a:blip r:embed="rId2"/>
          <a:srcRect r="31840" b="15479"/>
          <a:stretch/>
        </p:blipFill>
        <p:spPr>
          <a:xfrm>
            <a:off x="0" y="1107099"/>
            <a:ext cx="6232550" cy="3356159"/>
          </a:xfrm>
          <a:prstGeom prst="rect">
            <a:avLst/>
          </a:prstGeom>
        </p:spPr>
      </p:pic>
      <p:grpSp>
        <p:nvGrpSpPr>
          <p:cNvPr id="13" name="组合 12">
            <a:extLst>
              <a:ext uri="{FF2B5EF4-FFF2-40B4-BE49-F238E27FC236}">
                <a16:creationId xmlns:a16="http://schemas.microsoft.com/office/drawing/2014/main" id="{0833C041-CAEE-D117-9B7A-9B4011C87659}"/>
              </a:ext>
            </a:extLst>
          </p:cNvPr>
          <p:cNvGrpSpPr/>
          <p:nvPr/>
        </p:nvGrpSpPr>
        <p:grpSpPr>
          <a:xfrm>
            <a:off x="1717550" y="4609646"/>
            <a:ext cx="1905000" cy="2182193"/>
            <a:chOff x="1863850" y="4609646"/>
            <a:chExt cx="1905000" cy="2182193"/>
          </a:xfrm>
        </p:grpSpPr>
        <p:pic>
          <p:nvPicPr>
            <p:cNvPr id="11" name="图片 10">
              <a:extLst>
                <a:ext uri="{FF2B5EF4-FFF2-40B4-BE49-F238E27FC236}">
                  <a16:creationId xmlns:a16="http://schemas.microsoft.com/office/drawing/2014/main" id="{0DBEAF20-FAFA-C844-6315-0AFF1D0429B8}"/>
                </a:ext>
              </a:extLst>
            </p:cNvPr>
            <p:cNvPicPr>
              <a:picLocks noChangeAspect="1"/>
            </p:cNvPicPr>
            <p:nvPr/>
          </p:nvPicPr>
          <p:blipFill>
            <a:blip r:embed="rId3"/>
            <a:stretch>
              <a:fillRect/>
            </a:stretch>
          </p:blipFill>
          <p:spPr>
            <a:xfrm>
              <a:off x="1863850" y="4609646"/>
              <a:ext cx="1905000" cy="1905000"/>
            </a:xfrm>
            <a:prstGeom prst="rect">
              <a:avLst/>
            </a:prstGeom>
          </p:spPr>
        </p:pic>
        <p:sp>
          <p:nvSpPr>
            <p:cNvPr id="14" name="文本框 13">
              <a:extLst>
                <a:ext uri="{FF2B5EF4-FFF2-40B4-BE49-F238E27FC236}">
                  <a16:creationId xmlns:a16="http://schemas.microsoft.com/office/drawing/2014/main" id="{45B1ECF7-1925-BA59-3A76-EE409F2D8C82}"/>
                </a:ext>
              </a:extLst>
            </p:cNvPr>
            <p:cNvSpPr txBox="1"/>
            <p:nvPr/>
          </p:nvSpPr>
          <p:spPr>
            <a:xfrm>
              <a:off x="2630241" y="6530229"/>
              <a:ext cx="372218" cy="261610"/>
            </a:xfrm>
            <a:prstGeom prst="rect">
              <a:avLst/>
            </a:prstGeom>
            <a:noFill/>
          </p:spPr>
          <p:txBody>
            <a:bodyPr wrap="none" rtlCol="0">
              <a:spAutoFit/>
            </a:bodyPr>
            <a:lstStyle/>
            <a:p>
              <a:r>
                <a:rPr lang="en-US" altLang="zh-CN" sz="1100" dirty="0"/>
                <a:t>Jax</a:t>
              </a:r>
              <a:endParaRPr lang="zh-CN" altLang="en-US" sz="1100" dirty="0"/>
            </a:p>
          </p:txBody>
        </p:sp>
      </p:grpSp>
      <p:grpSp>
        <p:nvGrpSpPr>
          <p:cNvPr id="9" name="组合 8">
            <a:extLst>
              <a:ext uri="{FF2B5EF4-FFF2-40B4-BE49-F238E27FC236}">
                <a16:creationId xmlns:a16="http://schemas.microsoft.com/office/drawing/2014/main" id="{02E76311-CD41-72AF-9779-D6FB2E3C7A27}"/>
              </a:ext>
            </a:extLst>
          </p:cNvPr>
          <p:cNvGrpSpPr/>
          <p:nvPr/>
        </p:nvGrpSpPr>
        <p:grpSpPr>
          <a:xfrm>
            <a:off x="19276" y="4609646"/>
            <a:ext cx="1905000" cy="2182193"/>
            <a:chOff x="19276" y="4609646"/>
            <a:chExt cx="1905000" cy="2182193"/>
          </a:xfrm>
        </p:grpSpPr>
        <p:pic>
          <p:nvPicPr>
            <p:cNvPr id="12" name="图片 11">
              <a:extLst>
                <a:ext uri="{FF2B5EF4-FFF2-40B4-BE49-F238E27FC236}">
                  <a16:creationId xmlns:a16="http://schemas.microsoft.com/office/drawing/2014/main" id="{82E4F729-3645-DF96-D21A-200E0325282B}"/>
                </a:ext>
              </a:extLst>
            </p:cNvPr>
            <p:cNvPicPr>
              <a:picLocks noChangeAspect="1"/>
            </p:cNvPicPr>
            <p:nvPr/>
          </p:nvPicPr>
          <p:blipFill>
            <a:blip r:embed="rId4"/>
            <a:stretch>
              <a:fillRect/>
            </a:stretch>
          </p:blipFill>
          <p:spPr>
            <a:xfrm>
              <a:off x="19276" y="4609646"/>
              <a:ext cx="1905000" cy="1905000"/>
            </a:xfrm>
            <a:prstGeom prst="rect">
              <a:avLst/>
            </a:prstGeom>
          </p:spPr>
        </p:pic>
        <p:sp>
          <p:nvSpPr>
            <p:cNvPr id="15" name="文本框 14">
              <a:extLst>
                <a:ext uri="{FF2B5EF4-FFF2-40B4-BE49-F238E27FC236}">
                  <a16:creationId xmlns:a16="http://schemas.microsoft.com/office/drawing/2014/main" id="{1DEB459A-F59C-7562-8A00-B3862DA709F1}"/>
                </a:ext>
              </a:extLst>
            </p:cNvPr>
            <p:cNvSpPr txBox="1"/>
            <p:nvPr/>
          </p:nvSpPr>
          <p:spPr>
            <a:xfrm>
              <a:off x="431404" y="6530229"/>
              <a:ext cx="1080745" cy="261610"/>
            </a:xfrm>
            <a:prstGeom prst="rect">
              <a:avLst/>
            </a:prstGeom>
            <a:noFill/>
          </p:spPr>
          <p:txBody>
            <a:bodyPr wrap="none" rtlCol="0">
              <a:spAutoFit/>
            </a:bodyPr>
            <a:lstStyle/>
            <a:p>
              <a:r>
                <a:rPr lang="en-US" altLang="zh-CN" sz="1100" dirty="0" err="1"/>
                <a:t>Tensorflow</a:t>
              </a:r>
              <a:r>
                <a:rPr lang="en-US" altLang="zh-CN" sz="1100" dirty="0"/>
                <a:t> 1.3</a:t>
              </a:r>
              <a:endParaRPr lang="zh-CN" altLang="en-US" sz="1100" dirty="0"/>
            </a:p>
          </p:txBody>
        </p:sp>
      </p:grpSp>
      <p:grpSp>
        <p:nvGrpSpPr>
          <p:cNvPr id="5" name="组合 4">
            <a:extLst>
              <a:ext uri="{FF2B5EF4-FFF2-40B4-BE49-F238E27FC236}">
                <a16:creationId xmlns:a16="http://schemas.microsoft.com/office/drawing/2014/main" id="{FE582B10-10C0-F7D1-32C0-0219AE64C634}"/>
              </a:ext>
            </a:extLst>
          </p:cNvPr>
          <p:cNvGrpSpPr/>
          <p:nvPr/>
        </p:nvGrpSpPr>
        <p:grpSpPr>
          <a:xfrm>
            <a:off x="3641616" y="4707018"/>
            <a:ext cx="2590934" cy="731520"/>
            <a:chOff x="3641616" y="5277600"/>
            <a:chExt cx="2590934" cy="731520"/>
          </a:xfrm>
        </p:grpSpPr>
        <p:pic>
          <p:nvPicPr>
            <p:cNvPr id="17" name="图片 16">
              <a:extLst>
                <a:ext uri="{FF2B5EF4-FFF2-40B4-BE49-F238E27FC236}">
                  <a16:creationId xmlns:a16="http://schemas.microsoft.com/office/drawing/2014/main" id="{DF87CC0D-DA06-7FEA-F590-EF79576005B1}"/>
                </a:ext>
              </a:extLst>
            </p:cNvPr>
            <p:cNvPicPr>
              <a:picLocks noChangeAspect="1"/>
            </p:cNvPicPr>
            <p:nvPr/>
          </p:nvPicPr>
          <p:blipFill>
            <a:blip r:embed="rId5"/>
            <a:stretch>
              <a:fillRect/>
            </a:stretch>
          </p:blipFill>
          <p:spPr>
            <a:xfrm>
              <a:off x="3641616" y="5277600"/>
              <a:ext cx="2590934" cy="464475"/>
            </a:xfrm>
            <a:prstGeom prst="rect">
              <a:avLst/>
            </a:prstGeom>
          </p:spPr>
        </p:pic>
        <p:sp>
          <p:nvSpPr>
            <p:cNvPr id="18" name="文本框 17">
              <a:extLst>
                <a:ext uri="{FF2B5EF4-FFF2-40B4-BE49-F238E27FC236}">
                  <a16:creationId xmlns:a16="http://schemas.microsoft.com/office/drawing/2014/main" id="{4C34B6F6-C642-3875-4BC5-2FA6C37CB05F}"/>
                </a:ext>
              </a:extLst>
            </p:cNvPr>
            <p:cNvSpPr txBox="1"/>
            <p:nvPr/>
          </p:nvSpPr>
          <p:spPr>
            <a:xfrm>
              <a:off x="4607612" y="5747510"/>
              <a:ext cx="561372" cy="261610"/>
            </a:xfrm>
            <a:prstGeom prst="rect">
              <a:avLst/>
            </a:prstGeom>
            <a:noFill/>
          </p:spPr>
          <p:txBody>
            <a:bodyPr wrap="none" rtlCol="0">
              <a:spAutoFit/>
            </a:bodyPr>
            <a:lstStyle/>
            <a:p>
              <a:r>
                <a:rPr lang="en-US" altLang="zh-CN" sz="1100" dirty="0" err="1"/>
                <a:t>HaiKu</a:t>
              </a:r>
              <a:endParaRPr lang="zh-CN" altLang="en-US" sz="1100" dirty="0"/>
            </a:p>
          </p:txBody>
        </p:sp>
      </p:grpSp>
      <p:pic>
        <p:nvPicPr>
          <p:cNvPr id="3" name="图片 2">
            <a:extLst>
              <a:ext uri="{FF2B5EF4-FFF2-40B4-BE49-F238E27FC236}">
                <a16:creationId xmlns:a16="http://schemas.microsoft.com/office/drawing/2014/main" id="{739C8F02-9B2F-9DDB-412D-63926522037D}"/>
              </a:ext>
            </a:extLst>
          </p:cNvPr>
          <p:cNvPicPr>
            <a:picLocks noChangeAspect="1"/>
          </p:cNvPicPr>
          <p:nvPr/>
        </p:nvPicPr>
        <p:blipFill>
          <a:blip r:embed="rId6"/>
          <a:stretch>
            <a:fillRect/>
          </a:stretch>
        </p:blipFill>
        <p:spPr>
          <a:xfrm>
            <a:off x="6431376" y="1107099"/>
            <a:ext cx="2590933" cy="5874052"/>
          </a:xfrm>
          <a:prstGeom prst="rect">
            <a:avLst/>
          </a:prstGeom>
        </p:spPr>
      </p:pic>
      <p:sp>
        <p:nvSpPr>
          <p:cNvPr id="4" name="矩形 3">
            <a:extLst>
              <a:ext uri="{FF2B5EF4-FFF2-40B4-BE49-F238E27FC236}">
                <a16:creationId xmlns:a16="http://schemas.microsoft.com/office/drawing/2014/main" id="{1DD0B9E8-1E0C-5212-8580-3C599A9F6BBC}"/>
              </a:ext>
            </a:extLst>
          </p:cNvPr>
          <p:cNvSpPr/>
          <p:nvPr/>
        </p:nvSpPr>
        <p:spPr>
          <a:xfrm>
            <a:off x="6722669" y="3211373"/>
            <a:ext cx="2172407" cy="125188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a:extLst>
              <a:ext uri="{FF2B5EF4-FFF2-40B4-BE49-F238E27FC236}">
                <a16:creationId xmlns:a16="http://schemas.microsoft.com/office/drawing/2014/main" id="{D520EA02-9C47-97C2-37DF-BCAE070CBDA8}"/>
              </a:ext>
            </a:extLst>
          </p:cNvPr>
          <p:cNvGrpSpPr/>
          <p:nvPr/>
        </p:nvGrpSpPr>
        <p:grpSpPr>
          <a:xfrm>
            <a:off x="3768850" y="5648679"/>
            <a:ext cx="2239766" cy="1127577"/>
            <a:chOff x="3768850" y="5648679"/>
            <a:chExt cx="2239766" cy="1127577"/>
          </a:xfrm>
        </p:grpSpPr>
        <p:pic>
          <p:nvPicPr>
            <p:cNvPr id="19" name="图片 18">
              <a:extLst>
                <a:ext uri="{FF2B5EF4-FFF2-40B4-BE49-F238E27FC236}">
                  <a16:creationId xmlns:a16="http://schemas.microsoft.com/office/drawing/2014/main" id="{040B8142-7CB3-E70B-782B-A3AC4261C811}"/>
                </a:ext>
              </a:extLst>
            </p:cNvPr>
            <p:cNvPicPr>
              <a:picLocks noChangeAspect="1"/>
            </p:cNvPicPr>
            <p:nvPr/>
          </p:nvPicPr>
          <p:blipFill rotWithShape="1">
            <a:blip r:embed="rId7"/>
            <a:srcRect r="43471" b="25825"/>
            <a:stretch/>
          </p:blipFill>
          <p:spPr>
            <a:xfrm>
              <a:off x="3768850" y="5648679"/>
              <a:ext cx="2239766" cy="820140"/>
            </a:xfrm>
            <a:prstGeom prst="rect">
              <a:avLst/>
            </a:prstGeom>
          </p:spPr>
        </p:pic>
        <p:sp>
          <p:nvSpPr>
            <p:cNvPr id="20" name="文本框 19">
              <a:extLst>
                <a:ext uri="{FF2B5EF4-FFF2-40B4-BE49-F238E27FC236}">
                  <a16:creationId xmlns:a16="http://schemas.microsoft.com/office/drawing/2014/main" id="{780381AC-0072-DB56-A83A-5875FF9AC07A}"/>
                </a:ext>
              </a:extLst>
            </p:cNvPr>
            <p:cNvSpPr txBox="1"/>
            <p:nvPr/>
          </p:nvSpPr>
          <p:spPr>
            <a:xfrm>
              <a:off x="4577590" y="6514646"/>
              <a:ext cx="622286" cy="261610"/>
            </a:xfrm>
            <a:prstGeom prst="rect">
              <a:avLst/>
            </a:prstGeom>
            <a:noFill/>
          </p:spPr>
          <p:txBody>
            <a:bodyPr wrap="none" rtlCol="0">
              <a:spAutoFit/>
            </a:bodyPr>
            <a:lstStyle/>
            <a:p>
              <a:pPr algn="ctr"/>
              <a:r>
                <a:rPr lang="en-US" altLang="zh-CN" sz="1100" dirty="0" err="1"/>
                <a:t>Pytorch</a:t>
              </a:r>
              <a:endParaRPr lang="zh-CN" altLang="en-US" sz="1100" dirty="0"/>
            </a:p>
          </p:txBody>
        </p:sp>
      </p:grpSp>
      <p:sp>
        <p:nvSpPr>
          <p:cNvPr id="22" name="矩形 21">
            <a:extLst>
              <a:ext uri="{FF2B5EF4-FFF2-40B4-BE49-F238E27FC236}">
                <a16:creationId xmlns:a16="http://schemas.microsoft.com/office/drawing/2014/main" id="{01B8E108-43D3-8822-3074-4EBB69EC7D0B}"/>
              </a:ext>
            </a:extLst>
          </p:cNvPr>
          <p:cNvSpPr/>
          <p:nvPr/>
        </p:nvSpPr>
        <p:spPr>
          <a:xfrm>
            <a:off x="2804259" y="3211372"/>
            <a:ext cx="2771319" cy="34381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32C7E9F-E837-0742-B366-699096EBA302}"/>
              </a:ext>
            </a:extLst>
          </p:cNvPr>
          <p:cNvSpPr/>
          <p:nvPr/>
        </p:nvSpPr>
        <p:spPr>
          <a:xfrm>
            <a:off x="2804259" y="3894163"/>
            <a:ext cx="2771319" cy="16015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75800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46D326E-3D5A-0C2C-5A52-E4F8FA8E90A4}"/>
              </a:ext>
            </a:extLst>
          </p:cNvPr>
          <p:cNvSpPr txBox="1"/>
          <p:nvPr/>
        </p:nvSpPr>
        <p:spPr>
          <a:xfrm>
            <a:off x="0" y="1069692"/>
            <a:ext cx="9144000" cy="2585323"/>
          </a:xfrm>
          <a:prstGeom prst="rect">
            <a:avLst/>
          </a:prstGeom>
          <a:noFill/>
        </p:spPr>
        <p:txBody>
          <a:bodyPr wrap="square" rtlCol="0">
            <a:spAutoFit/>
          </a:bodyPr>
          <a:lstStyle/>
          <a:p>
            <a:r>
              <a:rPr lang="zh-CN" altLang="en-US" b="1" dirty="0"/>
              <a:t>关于</a:t>
            </a:r>
            <a:r>
              <a:rPr lang="en-US" altLang="zh-CN" b="1" dirty="0"/>
              <a:t>DeepMind</a:t>
            </a:r>
            <a:r>
              <a:rPr lang="zh-CN" altLang="en-US" b="1" dirty="0"/>
              <a:t>公司：</a:t>
            </a:r>
            <a:endParaRPr lang="en-US" altLang="zh-CN" b="1" dirty="0"/>
          </a:p>
          <a:p>
            <a:r>
              <a:rPr lang="en-US" altLang="zh-CN" dirty="0"/>
              <a:t>DeepMind</a:t>
            </a:r>
            <a:r>
              <a:rPr lang="zh-CN" altLang="en-US" dirty="0"/>
              <a:t>以跨学科的方式开展工作，汇集了结构生物学、物理学和机器学习领域的专家。</a:t>
            </a:r>
            <a:endParaRPr lang="en-US" altLang="zh-CN" dirty="0"/>
          </a:p>
          <a:p>
            <a:r>
              <a:rPr lang="zh-CN" altLang="en-US" dirty="0"/>
              <a:t>产品：</a:t>
            </a:r>
            <a:r>
              <a:rPr lang="en-US" altLang="zh-CN" dirty="0" err="1"/>
              <a:t>AlphaGO</a:t>
            </a:r>
            <a:r>
              <a:rPr lang="zh-CN" altLang="en-US" dirty="0"/>
              <a:t>（围棋）、</a:t>
            </a:r>
            <a:r>
              <a:rPr lang="en-US" altLang="zh-CN" dirty="0" err="1"/>
              <a:t>AlphaZero</a:t>
            </a:r>
            <a:r>
              <a:rPr lang="zh-CN" altLang="en-US" dirty="0"/>
              <a:t>（象棋）、</a:t>
            </a:r>
            <a:r>
              <a:rPr lang="en-US" altLang="zh-CN" b="1" dirty="0" err="1"/>
              <a:t>AlphaFold</a:t>
            </a:r>
            <a:r>
              <a:rPr lang="zh-CN" altLang="en-US" b="1" dirty="0"/>
              <a:t>（蛋白质结构）</a:t>
            </a:r>
            <a:r>
              <a:rPr lang="zh-CN" altLang="en-US" dirty="0"/>
              <a:t>、</a:t>
            </a:r>
            <a:r>
              <a:rPr lang="en-US" altLang="zh-CN" dirty="0"/>
              <a:t>Alpha</a:t>
            </a:r>
            <a:r>
              <a:rPr lang="zh-CN" altLang="en-US" dirty="0"/>
              <a:t>。。。</a:t>
            </a:r>
            <a:endParaRPr lang="en-US" altLang="zh-CN" dirty="0"/>
          </a:p>
          <a:p>
            <a:endParaRPr lang="en-US" altLang="zh-CN" dirty="0"/>
          </a:p>
          <a:p>
            <a:r>
              <a:rPr lang="zh-CN" altLang="en-US" b="1" dirty="0"/>
              <a:t>关于</a:t>
            </a:r>
            <a:r>
              <a:rPr lang="en-US" altLang="zh-CN" b="1" dirty="0" err="1"/>
              <a:t>AlphaFold</a:t>
            </a:r>
            <a:r>
              <a:rPr lang="zh-CN" altLang="en-US" b="1" dirty="0"/>
              <a:t>：</a:t>
            </a:r>
          </a:p>
          <a:p>
            <a:r>
              <a:rPr lang="zh-CN" altLang="en-US" dirty="0"/>
              <a:t> </a:t>
            </a:r>
            <a:r>
              <a:rPr lang="en-US" altLang="zh-CN" dirty="0"/>
              <a:t>DeepMind</a:t>
            </a:r>
            <a:r>
              <a:rPr lang="zh-CN" altLang="en-US" dirty="0"/>
              <a:t>早在</a:t>
            </a:r>
            <a:r>
              <a:rPr lang="en-US" altLang="zh-CN" dirty="0"/>
              <a:t>2014</a:t>
            </a:r>
            <a:r>
              <a:rPr lang="zh-CN" altLang="en-US" dirty="0"/>
              <a:t>年就成立了专门的蛋白质结构预测团队</a:t>
            </a:r>
            <a:r>
              <a:rPr lang="en-US" altLang="zh-CN" dirty="0"/>
              <a:t>(20</a:t>
            </a:r>
            <a:r>
              <a:rPr lang="zh-CN" altLang="en-US"/>
              <a:t>个人，每人</a:t>
            </a:r>
            <a:r>
              <a:rPr lang="zh-CN" altLang="en-US" dirty="0"/>
              <a:t>年薪</a:t>
            </a:r>
            <a:r>
              <a:rPr lang="en-US" altLang="zh-CN" dirty="0"/>
              <a:t>200</a:t>
            </a:r>
            <a:r>
              <a:rPr lang="zh-CN" altLang="en-US" dirty="0"/>
              <a:t>万</a:t>
            </a:r>
            <a:r>
              <a:rPr lang="en-US" altLang="zh-CN" dirty="0"/>
              <a:t>)</a:t>
            </a:r>
            <a:r>
              <a:rPr lang="zh-CN" altLang="en-US" dirty="0"/>
              <a:t>，致力于通过深度学习方法解决蛋白质折叠问题；</a:t>
            </a:r>
            <a:r>
              <a:rPr lang="en-US" altLang="zh-CN" dirty="0"/>
              <a:t>2018</a:t>
            </a:r>
            <a:r>
              <a:rPr lang="zh-CN" altLang="en-US" dirty="0"/>
              <a:t>年，</a:t>
            </a:r>
            <a:r>
              <a:rPr lang="en-US" altLang="zh-CN" dirty="0" err="1"/>
              <a:t>AlphaFold</a:t>
            </a:r>
            <a:r>
              <a:rPr lang="zh-CN" altLang="en-US" dirty="0"/>
              <a:t>初版发布，但表现一般；团队通过参与多届</a:t>
            </a:r>
            <a:r>
              <a:rPr lang="en-US" altLang="zh-CN" dirty="0"/>
              <a:t>CASP</a:t>
            </a:r>
            <a:r>
              <a:rPr lang="zh-CN" altLang="en-US" dirty="0"/>
              <a:t>竞赛，逐渐吸取经验教训。</a:t>
            </a:r>
            <a:r>
              <a:rPr lang="en-US" altLang="zh-CN" dirty="0"/>
              <a:t>2020</a:t>
            </a:r>
            <a:r>
              <a:rPr lang="zh-CN" altLang="en-US" dirty="0"/>
              <a:t>年，</a:t>
            </a:r>
            <a:r>
              <a:rPr lang="en-US" altLang="zh-CN" dirty="0" err="1"/>
              <a:t>AlphaFold</a:t>
            </a:r>
            <a:r>
              <a:rPr lang="en-US" altLang="zh-CN" dirty="0"/>
              <a:t> 2</a:t>
            </a:r>
            <a:r>
              <a:rPr lang="zh-CN" altLang="en-US" dirty="0"/>
              <a:t>推出，在</a:t>
            </a:r>
            <a:r>
              <a:rPr lang="en-US" altLang="zh-CN" dirty="0"/>
              <a:t>CASP14</a:t>
            </a:r>
            <a:r>
              <a:rPr lang="zh-CN" altLang="en-US" dirty="0"/>
              <a:t>竞赛中取得了惊人的成功，准确度大幅提升，成为关注焦点。</a:t>
            </a:r>
          </a:p>
        </p:txBody>
      </p:sp>
      <p:pic>
        <p:nvPicPr>
          <p:cNvPr id="3" name="图片 2">
            <a:extLst>
              <a:ext uri="{FF2B5EF4-FFF2-40B4-BE49-F238E27FC236}">
                <a16:creationId xmlns:a16="http://schemas.microsoft.com/office/drawing/2014/main" id="{144A62FB-D48A-8F10-001C-24618C09324D}"/>
              </a:ext>
            </a:extLst>
          </p:cNvPr>
          <p:cNvPicPr>
            <a:picLocks noChangeAspect="1"/>
          </p:cNvPicPr>
          <p:nvPr/>
        </p:nvPicPr>
        <p:blipFill>
          <a:blip r:embed="rId2"/>
          <a:stretch>
            <a:fillRect/>
          </a:stretch>
        </p:blipFill>
        <p:spPr>
          <a:xfrm>
            <a:off x="2007584" y="4193561"/>
            <a:ext cx="5128832" cy="1594747"/>
          </a:xfrm>
          <a:prstGeom prst="rect">
            <a:avLst/>
          </a:prstGeom>
        </p:spPr>
      </p:pic>
      <p:sp>
        <p:nvSpPr>
          <p:cNvPr id="4" name="文本框 3">
            <a:extLst>
              <a:ext uri="{FF2B5EF4-FFF2-40B4-BE49-F238E27FC236}">
                <a16:creationId xmlns:a16="http://schemas.microsoft.com/office/drawing/2014/main" id="{48B1A421-063A-D2B2-9E50-9F84F18519D1}"/>
              </a:ext>
            </a:extLst>
          </p:cNvPr>
          <p:cNvSpPr txBox="1"/>
          <p:nvPr/>
        </p:nvSpPr>
        <p:spPr>
          <a:xfrm>
            <a:off x="2585719" y="6304872"/>
            <a:ext cx="3972562" cy="261610"/>
          </a:xfrm>
          <a:prstGeom prst="rect">
            <a:avLst/>
          </a:prstGeom>
          <a:noFill/>
        </p:spPr>
        <p:txBody>
          <a:bodyPr wrap="none" rtlCol="0">
            <a:spAutoFit/>
          </a:bodyPr>
          <a:lstStyle/>
          <a:p>
            <a:r>
              <a:rPr lang="en-US" altLang="zh-CN" sz="1100" dirty="0"/>
              <a:t>Figure 1: Complex 3D shapes emerge from a string of amino acids.</a:t>
            </a:r>
            <a:endParaRPr lang="zh-CN" altLang="en-US" sz="1100" dirty="0"/>
          </a:p>
        </p:txBody>
      </p:sp>
      <p:grpSp>
        <p:nvGrpSpPr>
          <p:cNvPr id="6" name="组合 5">
            <a:extLst>
              <a:ext uri="{FF2B5EF4-FFF2-40B4-BE49-F238E27FC236}">
                <a16:creationId xmlns:a16="http://schemas.microsoft.com/office/drawing/2014/main" id="{3BD97349-A0C5-04F4-88E6-AFDB8ABF0F5F}"/>
              </a:ext>
            </a:extLst>
          </p:cNvPr>
          <p:cNvGrpSpPr/>
          <p:nvPr/>
        </p:nvGrpSpPr>
        <p:grpSpPr>
          <a:xfrm>
            <a:off x="0" y="255572"/>
            <a:ext cx="9144000" cy="826501"/>
            <a:chOff x="0" y="255572"/>
            <a:chExt cx="9144000" cy="826501"/>
          </a:xfrm>
        </p:grpSpPr>
        <p:sp>
          <p:nvSpPr>
            <p:cNvPr id="7" name="文本框 6">
              <a:extLst>
                <a:ext uri="{FF2B5EF4-FFF2-40B4-BE49-F238E27FC236}">
                  <a16:creationId xmlns:a16="http://schemas.microsoft.com/office/drawing/2014/main" id="{880F3828-CDCA-6FCA-F0B8-DD732EBD33BC}"/>
                </a:ext>
              </a:extLst>
            </p:cNvPr>
            <p:cNvSpPr txBox="1"/>
            <p:nvPr/>
          </p:nvSpPr>
          <p:spPr>
            <a:xfrm>
              <a:off x="3556353" y="255572"/>
              <a:ext cx="2031325" cy="646331"/>
            </a:xfrm>
            <a:prstGeom prst="rect">
              <a:avLst/>
            </a:prstGeom>
            <a:noFill/>
          </p:spPr>
          <p:txBody>
            <a:bodyPr wrap="none" rtlCol="0">
              <a:spAutoFit/>
            </a:bodyPr>
            <a:lstStyle/>
            <a:p>
              <a:pPr algn="ctr"/>
              <a:r>
                <a:rPr lang="zh-CN" altLang="en-US" sz="3600" dirty="0"/>
                <a:t>阅读论文</a:t>
              </a:r>
            </a:p>
          </p:txBody>
        </p:sp>
        <p:sp>
          <p:nvSpPr>
            <p:cNvPr id="8" name="矩形 7">
              <a:extLst>
                <a:ext uri="{FF2B5EF4-FFF2-40B4-BE49-F238E27FC236}">
                  <a16:creationId xmlns:a16="http://schemas.microsoft.com/office/drawing/2014/main" id="{8E342370-52C1-52EC-E015-A015C0EB0238}"/>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20983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9544677-D619-E0E5-4034-D85951CF7124}"/>
              </a:ext>
            </a:extLst>
          </p:cNvPr>
          <p:cNvSpPr txBox="1"/>
          <p:nvPr/>
        </p:nvSpPr>
        <p:spPr>
          <a:xfrm>
            <a:off x="0" y="349642"/>
            <a:ext cx="9143999" cy="584775"/>
          </a:xfrm>
          <a:prstGeom prst="rect">
            <a:avLst/>
          </a:prstGeom>
          <a:noFill/>
        </p:spPr>
        <p:txBody>
          <a:bodyPr wrap="square" rtlCol="0">
            <a:spAutoFit/>
          </a:bodyPr>
          <a:lstStyle/>
          <a:p>
            <a:pPr algn="ctr"/>
            <a:r>
              <a:rPr lang="en-US" altLang="zh-CN" sz="3200" b="1" dirty="0">
                <a:effectLst>
                  <a:outerShdw blurRad="38100" dist="38100" dir="2700000" algn="tl">
                    <a:srgbClr val="000000">
                      <a:alpha val="43137"/>
                    </a:srgbClr>
                  </a:outerShdw>
                </a:effectLst>
              </a:rPr>
              <a:t>AlphaFold2</a:t>
            </a:r>
            <a:endParaRPr lang="ii-CN" altLang="en-US" sz="3200" b="1" dirty="0">
              <a:effectLst>
                <a:outerShdw blurRad="38100" dist="38100" dir="2700000" algn="tl">
                  <a:srgbClr val="000000">
                    <a:alpha val="43137"/>
                  </a:srgbClr>
                </a:outerShdw>
              </a:effectLst>
            </a:endParaRPr>
          </a:p>
        </p:txBody>
      </p:sp>
      <p:pic>
        <p:nvPicPr>
          <p:cNvPr id="6" name="图片 5">
            <a:extLst>
              <a:ext uri="{FF2B5EF4-FFF2-40B4-BE49-F238E27FC236}">
                <a16:creationId xmlns:a16="http://schemas.microsoft.com/office/drawing/2014/main" id="{15E19B16-616F-76C6-937C-9FF9C1759F79}"/>
              </a:ext>
            </a:extLst>
          </p:cNvPr>
          <p:cNvPicPr>
            <a:picLocks noChangeAspect="1"/>
          </p:cNvPicPr>
          <p:nvPr/>
        </p:nvPicPr>
        <p:blipFill>
          <a:blip r:embed="rId2"/>
          <a:stretch>
            <a:fillRect/>
          </a:stretch>
        </p:blipFill>
        <p:spPr>
          <a:xfrm>
            <a:off x="983101" y="1571529"/>
            <a:ext cx="7163168" cy="3714941"/>
          </a:xfrm>
          <a:prstGeom prst="rect">
            <a:avLst/>
          </a:prstGeom>
        </p:spPr>
      </p:pic>
    </p:spTree>
    <p:extLst>
      <p:ext uri="{BB962C8B-B14F-4D97-AF65-F5344CB8AC3E}">
        <p14:creationId xmlns:p14="http://schemas.microsoft.com/office/powerpoint/2010/main" val="3593950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F2B3F2C3-5400-A379-5DEB-7414ED993F2B}"/>
              </a:ext>
            </a:extLst>
          </p:cNvPr>
          <p:cNvGrpSpPr/>
          <p:nvPr/>
        </p:nvGrpSpPr>
        <p:grpSpPr>
          <a:xfrm>
            <a:off x="0" y="255572"/>
            <a:ext cx="9144000" cy="826501"/>
            <a:chOff x="0" y="255572"/>
            <a:chExt cx="9144000" cy="826501"/>
          </a:xfrm>
        </p:grpSpPr>
        <p:sp>
          <p:nvSpPr>
            <p:cNvPr id="3" name="文本框 2">
              <a:extLst>
                <a:ext uri="{FF2B5EF4-FFF2-40B4-BE49-F238E27FC236}">
                  <a16:creationId xmlns:a16="http://schemas.microsoft.com/office/drawing/2014/main" id="{6D22DD93-500F-E519-316E-543FD27994C4}"/>
                </a:ext>
              </a:extLst>
            </p:cNvPr>
            <p:cNvSpPr txBox="1"/>
            <p:nvPr/>
          </p:nvSpPr>
          <p:spPr>
            <a:xfrm>
              <a:off x="3556358" y="255572"/>
              <a:ext cx="2031325" cy="646331"/>
            </a:xfrm>
            <a:prstGeom prst="rect">
              <a:avLst/>
            </a:prstGeom>
            <a:noFill/>
          </p:spPr>
          <p:txBody>
            <a:bodyPr wrap="none" rtlCol="0">
              <a:spAutoFit/>
            </a:bodyPr>
            <a:lstStyle/>
            <a:p>
              <a:pPr algn="ctr"/>
              <a:r>
                <a:rPr lang="zh-CN" altLang="en-US" sz="3600" dirty="0"/>
                <a:t>科学问题</a:t>
              </a:r>
            </a:p>
          </p:txBody>
        </p:sp>
        <p:sp>
          <p:nvSpPr>
            <p:cNvPr id="4" name="矩形 3">
              <a:extLst>
                <a:ext uri="{FF2B5EF4-FFF2-40B4-BE49-F238E27FC236}">
                  <a16:creationId xmlns:a16="http://schemas.microsoft.com/office/drawing/2014/main" id="{F26601F4-781E-32DA-E629-B5732B47DA06}"/>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a:extLst>
              <a:ext uri="{FF2B5EF4-FFF2-40B4-BE49-F238E27FC236}">
                <a16:creationId xmlns:a16="http://schemas.microsoft.com/office/drawing/2014/main" id="{601E32C5-156E-2763-5901-8009D60963CA}"/>
              </a:ext>
            </a:extLst>
          </p:cNvPr>
          <p:cNvSpPr txBox="1"/>
          <p:nvPr/>
        </p:nvSpPr>
        <p:spPr>
          <a:xfrm>
            <a:off x="0" y="1082654"/>
            <a:ext cx="9144000" cy="4247317"/>
          </a:xfrm>
          <a:prstGeom prst="rect">
            <a:avLst/>
          </a:prstGeom>
          <a:noFill/>
        </p:spPr>
        <p:txBody>
          <a:bodyPr wrap="square" rtlCol="0">
            <a:spAutoFit/>
          </a:bodyPr>
          <a:lstStyle/>
          <a:p>
            <a:pPr marL="285750" indent="-285750">
              <a:buFont typeface="Wingdings" panose="05000000000000000000" pitchFamily="2" charset="2"/>
              <a:buChar char="Ø"/>
            </a:pPr>
            <a:r>
              <a:rPr lang="zh-CN" altLang="en-US" b="1" dirty="0"/>
              <a:t>为什么蛋白质折叠问题很重要？</a:t>
            </a:r>
            <a:endParaRPr lang="en-US" altLang="zh-CN" b="1" dirty="0"/>
          </a:p>
          <a:p>
            <a:r>
              <a:rPr lang="zh-CN" altLang="en-US" dirty="0"/>
              <a:t>很多疾病被认为是由</a:t>
            </a:r>
            <a:r>
              <a:rPr lang="zh-CN" altLang="en-US" b="1" dirty="0"/>
              <a:t>错误折叠</a:t>
            </a:r>
            <a:r>
              <a:rPr lang="zh-CN" altLang="en-US" dirty="0"/>
              <a:t>的蛋白质引起，如阿尔茨海默氏症、帕金森氏症等。</a:t>
            </a:r>
            <a:endParaRPr lang="en-US" altLang="zh-CN" dirty="0"/>
          </a:p>
          <a:p>
            <a:pPr marL="285750" indent="-285750">
              <a:buFont typeface="Wingdings" panose="05000000000000000000" pitchFamily="2" charset="2"/>
              <a:buChar char="Ø"/>
            </a:pPr>
            <a:r>
              <a:rPr lang="zh-CN" altLang="en-US" b="1" dirty="0"/>
              <a:t>解决蛋白质折叠问题主要思路？</a:t>
            </a:r>
            <a:endParaRPr lang="en-US" altLang="zh-CN" b="1" dirty="0"/>
          </a:p>
          <a:p>
            <a:r>
              <a:rPr lang="zh-CN" altLang="en-US" dirty="0"/>
              <a:t>蛋白质结构的主要有两种思路，一基于</a:t>
            </a:r>
            <a:r>
              <a:rPr lang="zh-CN" altLang="en-US" b="1" dirty="0"/>
              <a:t>物理相互作用 </a:t>
            </a:r>
            <a:r>
              <a:rPr lang="en-US" altLang="zh-CN" dirty="0"/>
              <a:t>(Physical interactions) </a:t>
            </a:r>
            <a:r>
              <a:rPr lang="zh-CN" altLang="en-US" dirty="0"/>
              <a:t>，二是侧重于</a:t>
            </a:r>
            <a:r>
              <a:rPr lang="zh-CN" altLang="en-US" b="1" dirty="0"/>
              <a:t>演化历史 </a:t>
            </a:r>
            <a:r>
              <a:rPr lang="en-US" altLang="zh-CN" dirty="0"/>
              <a:t>(Evolutionary history)</a:t>
            </a:r>
            <a:r>
              <a:rPr lang="zh-CN" altLang="en-US" dirty="0"/>
              <a:t>。前者利用蛋白质物理的热力学、动力学和统计力学进行计算模拟。这在理论上可行，但由于分子模拟的计算量、蛋白质稳定性的前后依赖性以及构建足够准确的蛋白质物理模型的难度，即使对于中等大小的蛋白质而言，都是具有很高的挑战性。后者通过对蛋白质的进化历史进行生物信息学分析，与已解决结构的同源蛋白和成对的进化相关性来推导蛋白质结构的约束条件，依赖于</a:t>
            </a:r>
            <a:r>
              <a:rPr lang="zh-CN" altLang="en-US" b="1" dirty="0"/>
              <a:t>实验数据库</a:t>
            </a:r>
            <a:r>
              <a:rPr lang="zh-CN" altLang="en-US" dirty="0"/>
              <a:t>（</a:t>
            </a:r>
            <a:r>
              <a:rPr lang="en-US" altLang="zh-CN" dirty="0"/>
              <a:t>PDB</a:t>
            </a:r>
            <a:r>
              <a:rPr lang="zh-CN" altLang="en-US" dirty="0"/>
              <a:t>）、大量</a:t>
            </a:r>
            <a:r>
              <a:rPr lang="zh-CN" altLang="en-US" b="1" dirty="0"/>
              <a:t>基因组测序数据</a:t>
            </a:r>
            <a:r>
              <a:rPr lang="zh-CN" altLang="en-US" dirty="0"/>
              <a:t>和</a:t>
            </a:r>
            <a:r>
              <a:rPr lang="zh-CN" altLang="en-US" b="1" dirty="0">
                <a:solidFill>
                  <a:srgbClr val="FF0000"/>
                </a:solidFill>
              </a:rPr>
              <a:t>高效算法</a:t>
            </a:r>
            <a:r>
              <a:rPr lang="zh-CN" altLang="en-US" dirty="0"/>
              <a:t>。基于当代物理和进化历史的方法在许多情况下仍然无法达到“</a:t>
            </a:r>
            <a:r>
              <a:rPr lang="zh-CN" altLang="en-US" b="1" dirty="0">
                <a:solidFill>
                  <a:srgbClr val="FF0000"/>
                </a:solidFill>
              </a:rPr>
              <a:t>实验准确性”</a:t>
            </a:r>
            <a:r>
              <a:rPr lang="zh-CN" altLang="en-US" dirty="0"/>
              <a:t>，特别是在没有</a:t>
            </a:r>
            <a:r>
              <a:rPr lang="zh-CN" altLang="en-US" b="1" dirty="0">
                <a:solidFill>
                  <a:srgbClr val="FF0000"/>
                </a:solidFill>
              </a:rPr>
              <a:t>已知结构同源序列</a:t>
            </a:r>
            <a:r>
              <a:rPr lang="zh-CN" altLang="en-US" dirty="0"/>
              <a:t>情况下，这限制了它们在许多生物应用中的实用性。</a:t>
            </a:r>
            <a:endParaRPr lang="en-US" altLang="zh-CN" dirty="0"/>
          </a:p>
          <a:p>
            <a:pPr marL="285750" indent="-285750">
              <a:buFont typeface="Wingdings" panose="05000000000000000000" pitchFamily="2" charset="2"/>
              <a:buChar char="Ø"/>
            </a:pPr>
            <a:r>
              <a:rPr lang="en-US" altLang="zh-CN" b="1" dirty="0" err="1"/>
              <a:t>AlphaFold</a:t>
            </a:r>
            <a:r>
              <a:rPr lang="zh-CN" altLang="en-US" b="1" dirty="0"/>
              <a:t>解决的问题？</a:t>
            </a:r>
            <a:endParaRPr lang="en-US" altLang="zh-CN" b="1" dirty="0"/>
          </a:p>
          <a:p>
            <a:r>
              <a:rPr lang="zh-CN" altLang="en-US" dirty="0"/>
              <a:t>开发基于深度神经网络预测蛋白质结构的方法，其预测准确性可以达到</a:t>
            </a:r>
            <a:r>
              <a:rPr lang="zh-CN" altLang="en-US" b="1" dirty="0">
                <a:solidFill>
                  <a:srgbClr val="FF0000"/>
                </a:solidFill>
              </a:rPr>
              <a:t>试验解析的蛋白质结构精度</a:t>
            </a:r>
            <a:r>
              <a:rPr lang="zh-CN" altLang="en-US" dirty="0"/>
              <a:t>，预测误差控制在</a:t>
            </a:r>
            <a:r>
              <a:rPr lang="zh-CN" altLang="en-US" dirty="0">
                <a:solidFill>
                  <a:srgbClr val="FF0000"/>
                </a:solidFill>
              </a:rPr>
              <a:t>原子水平</a:t>
            </a:r>
            <a:r>
              <a:rPr lang="zh-CN" altLang="en-US" dirty="0"/>
              <a:t>。在</a:t>
            </a:r>
            <a:r>
              <a:rPr lang="en-US" altLang="zh-CN" dirty="0"/>
              <a:t>CASP2014 (2020)</a:t>
            </a:r>
            <a:r>
              <a:rPr lang="zh-CN" altLang="en-US" dirty="0"/>
              <a:t>比赛中获得第一名成绩。</a:t>
            </a:r>
          </a:p>
        </p:txBody>
      </p:sp>
      <p:pic>
        <p:nvPicPr>
          <p:cNvPr id="7" name="图片 6">
            <a:extLst>
              <a:ext uri="{FF2B5EF4-FFF2-40B4-BE49-F238E27FC236}">
                <a16:creationId xmlns:a16="http://schemas.microsoft.com/office/drawing/2014/main" id="{D95368F1-E8F2-3D8A-60D5-13110DAB4CB2}"/>
              </a:ext>
            </a:extLst>
          </p:cNvPr>
          <p:cNvPicPr>
            <a:picLocks noChangeAspect="1"/>
          </p:cNvPicPr>
          <p:nvPr/>
        </p:nvPicPr>
        <p:blipFill>
          <a:blip r:embed="rId2"/>
          <a:stretch>
            <a:fillRect/>
          </a:stretch>
        </p:blipFill>
        <p:spPr>
          <a:xfrm>
            <a:off x="614476" y="5662469"/>
            <a:ext cx="1016333" cy="1215248"/>
          </a:xfrm>
          <a:prstGeom prst="rect">
            <a:avLst/>
          </a:prstGeom>
        </p:spPr>
      </p:pic>
      <p:pic>
        <p:nvPicPr>
          <p:cNvPr id="9" name="图片 8">
            <a:extLst>
              <a:ext uri="{FF2B5EF4-FFF2-40B4-BE49-F238E27FC236}">
                <a16:creationId xmlns:a16="http://schemas.microsoft.com/office/drawing/2014/main" id="{4974FA99-B830-B0EE-755D-05AFB31D48D7}"/>
              </a:ext>
            </a:extLst>
          </p:cNvPr>
          <p:cNvPicPr>
            <a:picLocks noChangeAspect="1"/>
          </p:cNvPicPr>
          <p:nvPr/>
        </p:nvPicPr>
        <p:blipFill>
          <a:blip r:embed="rId3"/>
          <a:stretch>
            <a:fillRect/>
          </a:stretch>
        </p:blipFill>
        <p:spPr>
          <a:xfrm>
            <a:off x="3252622" y="5586535"/>
            <a:ext cx="3367401" cy="1291182"/>
          </a:xfrm>
          <a:prstGeom prst="rect">
            <a:avLst/>
          </a:prstGeom>
        </p:spPr>
      </p:pic>
      <p:sp>
        <p:nvSpPr>
          <p:cNvPr id="10" name="文本框 9">
            <a:extLst>
              <a:ext uri="{FF2B5EF4-FFF2-40B4-BE49-F238E27FC236}">
                <a16:creationId xmlns:a16="http://schemas.microsoft.com/office/drawing/2014/main" id="{8D701179-DE15-DB07-98EC-539C86E31C25}"/>
              </a:ext>
            </a:extLst>
          </p:cNvPr>
          <p:cNvSpPr txBox="1"/>
          <p:nvPr/>
        </p:nvSpPr>
        <p:spPr>
          <a:xfrm>
            <a:off x="6977757" y="6008483"/>
            <a:ext cx="1808508" cy="261610"/>
          </a:xfrm>
          <a:prstGeom prst="rect">
            <a:avLst/>
          </a:prstGeom>
          <a:noFill/>
        </p:spPr>
        <p:txBody>
          <a:bodyPr wrap="none" rtlCol="0">
            <a:spAutoFit/>
          </a:bodyPr>
          <a:lstStyle/>
          <a:p>
            <a:r>
              <a:rPr lang="zh-CN" altLang="en-US" sz="1100" b="1" dirty="0">
                <a:solidFill>
                  <a:srgbClr val="FF0000"/>
                </a:solidFill>
                <a:highlight>
                  <a:srgbClr val="FFFF00"/>
                </a:highlight>
              </a:rPr>
              <a:t>在</a:t>
            </a:r>
            <a:r>
              <a:rPr lang="en-US" altLang="zh-CN" sz="1100" b="1" dirty="0">
                <a:solidFill>
                  <a:srgbClr val="FF0000"/>
                </a:solidFill>
                <a:highlight>
                  <a:srgbClr val="FFFF00"/>
                </a:highlight>
              </a:rPr>
              <a:t>CASP2014</a:t>
            </a:r>
            <a:r>
              <a:rPr lang="zh-CN" altLang="en-US" sz="1100" b="1" dirty="0">
                <a:solidFill>
                  <a:srgbClr val="FF0000"/>
                </a:solidFill>
                <a:highlight>
                  <a:srgbClr val="FFFF00"/>
                </a:highlight>
              </a:rPr>
              <a:t>比赛的准确性</a:t>
            </a:r>
          </a:p>
        </p:txBody>
      </p:sp>
    </p:spTree>
    <p:extLst>
      <p:ext uri="{BB962C8B-B14F-4D97-AF65-F5344CB8AC3E}">
        <p14:creationId xmlns:p14="http://schemas.microsoft.com/office/powerpoint/2010/main" val="89046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6FB19B9A-11B4-4E3B-9F1D-E5B35CEE72EB}"/>
              </a:ext>
            </a:extLst>
          </p:cNvPr>
          <p:cNvGrpSpPr/>
          <p:nvPr/>
        </p:nvGrpSpPr>
        <p:grpSpPr>
          <a:xfrm>
            <a:off x="0" y="255572"/>
            <a:ext cx="9144000" cy="826501"/>
            <a:chOff x="0" y="255572"/>
            <a:chExt cx="9144000" cy="826501"/>
          </a:xfrm>
        </p:grpSpPr>
        <p:sp>
          <p:nvSpPr>
            <p:cNvPr id="3" name="文本框 2">
              <a:extLst>
                <a:ext uri="{FF2B5EF4-FFF2-40B4-BE49-F238E27FC236}">
                  <a16:creationId xmlns:a16="http://schemas.microsoft.com/office/drawing/2014/main" id="{1F717E84-09F6-9A85-E626-ADC4738B9724}"/>
                </a:ext>
              </a:extLst>
            </p:cNvPr>
            <p:cNvSpPr txBox="1"/>
            <p:nvPr/>
          </p:nvSpPr>
          <p:spPr>
            <a:xfrm>
              <a:off x="339704" y="255572"/>
              <a:ext cx="8464625" cy="523220"/>
            </a:xfrm>
            <a:prstGeom prst="rect">
              <a:avLst/>
            </a:prstGeom>
            <a:noFill/>
          </p:spPr>
          <p:txBody>
            <a:bodyPr wrap="none" rtlCol="0">
              <a:spAutoFit/>
            </a:bodyPr>
            <a:lstStyle/>
            <a:p>
              <a:pPr algn="ctr"/>
              <a:r>
                <a:rPr lang="en-US" altLang="zh-CN" sz="2800" dirty="0"/>
                <a:t>Results: Accuracy of </a:t>
              </a:r>
              <a:r>
                <a:rPr lang="en-US" altLang="zh-CN" sz="2800" dirty="0" err="1"/>
                <a:t>AlphaFold</a:t>
              </a:r>
              <a:r>
                <a:rPr lang="en-US" altLang="zh-CN" sz="2800" dirty="0"/>
                <a:t> on recent PDB structures</a:t>
              </a:r>
              <a:endParaRPr lang="zh-CN" altLang="en-US" sz="2800" dirty="0"/>
            </a:p>
          </p:txBody>
        </p:sp>
        <p:sp>
          <p:nvSpPr>
            <p:cNvPr id="4" name="矩形 3">
              <a:extLst>
                <a:ext uri="{FF2B5EF4-FFF2-40B4-BE49-F238E27FC236}">
                  <a16:creationId xmlns:a16="http://schemas.microsoft.com/office/drawing/2014/main" id="{B93B3DC5-7BA9-4A74-CADA-76C8314D0843}"/>
                </a:ext>
              </a:extLst>
            </p:cNvPr>
            <p:cNvSpPr/>
            <p:nvPr/>
          </p:nvSpPr>
          <p:spPr>
            <a:xfrm>
              <a:off x="0" y="1046073"/>
              <a:ext cx="9144000" cy="36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966AEE15-D1C0-3A47-27E8-F75C1C71ABEB}"/>
              </a:ext>
            </a:extLst>
          </p:cNvPr>
          <p:cNvPicPr>
            <a:picLocks noChangeAspect="1"/>
          </p:cNvPicPr>
          <p:nvPr/>
        </p:nvPicPr>
        <p:blipFill>
          <a:blip r:embed="rId2"/>
          <a:stretch>
            <a:fillRect/>
          </a:stretch>
        </p:blipFill>
        <p:spPr>
          <a:xfrm>
            <a:off x="2921314" y="1251263"/>
            <a:ext cx="3316001" cy="5351165"/>
          </a:xfrm>
          <a:prstGeom prst="rect">
            <a:avLst/>
          </a:prstGeom>
        </p:spPr>
      </p:pic>
      <p:sp>
        <p:nvSpPr>
          <p:cNvPr id="7" name="文本框 6">
            <a:extLst>
              <a:ext uri="{FF2B5EF4-FFF2-40B4-BE49-F238E27FC236}">
                <a16:creationId xmlns:a16="http://schemas.microsoft.com/office/drawing/2014/main" id="{8521C4A1-9139-2C34-2DC2-1F92A47F4C08}"/>
              </a:ext>
            </a:extLst>
          </p:cNvPr>
          <p:cNvSpPr txBox="1"/>
          <p:nvPr/>
        </p:nvSpPr>
        <p:spPr>
          <a:xfrm>
            <a:off x="2971342" y="6596390"/>
            <a:ext cx="3215945" cy="261610"/>
          </a:xfrm>
          <a:prstGeom prst="rect">
            <a:avLst/>
          </a:prstGeom>
          <a:noFill/>
        </p:spPr>
        <p:txBody>
          <a:bodyPr wrap="none" rtlCol="0">
            <a:spAutoFit/>
          </a:bodyPr>
          <a:lstStyle/>
          <a:p>
            <a:r>
              <a:rPr lang="en-US" altLang="zh-CN" sz="1100" b="1" dirty="0"/>
              <a:t>Accuracy of </a:t>
            </a:r>
            <a:r>
              <a:rPr lang="en-US" altLang="zh-CN" sz="1100" b="1" dirty="0" err="1"/>
              <a:t>AlphaFold</a:t>
            </a:r>
            <a:r>
              <a:rPr lang="en-US" altLang="zh-CN" sz="1100" b="1" dirty="0"/>
              <a:t> on recent PDB structures </a:t>
            </a:r>
            <a:endParaRPr lang="zh-CN" altLang="en-US" sz="1100" b="1" dirty="0"/>
          </a:p>
        </p:txBody>
      </p:sp>
      <p:sp>
        <p:nvSpPr>
          <p:cNvPr id="8" name="文本框 7">
            <a:extLst>
              <a:ext uri="{FF2B5EF4-FFF2-40B4-BE49-F238E27FC236}">
                <a16:creationId xmlns:a16="http://schemas.microsoft.com/office/drawing/2014/main" id="{D5BD5253-E3A4-2CA4-3DDF-509EA52D8721}"/>
              </a:ext>
            </a:extLst>
          </p:cNvPr>
          <p:cNvSpPr txBox="1"/>
          <p:nvPr/>
        </p:nvSpPr>
        <p:spPr>
          <a:xfrm>
            <a:off x="1477670" y="1797356"/>
            <a:ext cx="1029449" cy="261610"/>
          </a:xfrm>
          <a:prstGeom prst="rect">
            <a:avLst/>
          </a:prstGeom>
          <a:noFill/>
        </p:spPr>
        <p:txBody>
          <a:bodyPr wrap="none" rtlCol="0">
            <a:spAutoFit/>
          </a:bodyPr>
          <a:lstStyle/>
          <a:p>
            <a:r>
              <a:rPr lang="en-US" altLang="zh-CN" sz="1100" dirty="0" err="1"/>
              <a:t>r.m.s.d</a:t>
            </a:r>
            <a:r>
              <a:rPr lang="en-US" altLang="zh-CN" sz="1100" dirty="0"/>
              <a:t>.</a:t>
            </a:r>
            <a:r>
              <a:rPr lang="zh-CN" altLang="en-US" sz="1100" dirty="0"/>
              <a:t>的分布</a:t>
            </a:r>
          </a:p>
        </p:txBody>
      </p:sp>
      <p:sp>
        <p:nvSpPr>
          <p:cNvPr id="9" name="文本框 8">
            <a:extLst>
              <a:ext uri="{FF2B5EF4-FFF2-40B4-BE49-F238E27FC236}">
                <a16:creationId xmlns:a16="http://schemas.microsoft.com/office/drawing/2014/main" id="{D20C1307-EA72-704D-4319-3EBAA152DBD0}"/>
              </a:ext>
            </a:extLst>
          </p:cNvPr>
          <p:cNvSpPr txBox="1"/>
          <p:nvPr/>
        </p:nvSpPr>
        <p:spPr>
          <a:xfrm>
            <a:off x="6334963" y="1734571"/>
            <a:ext cx="2441694" cy="261610"/>
          </a:xfrm>
          <a:prstGeom prst="rect">
            <a:avLst/>
          </a:prstGeom>
          <a:noFill/>
        </p:spPr>
        <p:txBody>
          <a:bodyPr wrap="none" rtlCol="0">
            <a:spAutoFit/>
          </a:bodyPr>
          <a:lstStyle/>
          <a:p>
            <a:r>
              <a:rPr lang="zh-CN" altLang="en-US" sz="1100" dirty="0"/>
              <a:t>骨架准确度与侧链准确度之间相关性</a:t>
            </a:r>
          </a:p>
        </p:txBody>
      </p:sp>
      <p:sp>
        <p:nvSpPr>
          <p:cNvPr id="10" name="文本框 9">
            <a:extLst>
              <a:ext uri="{FF2B5EF4-FFF2-40B4-BE49-F238E27FC236}">
                <a16:creationId xmlns:a16="http://schemas.microsoft.com/office/drawing/2014/main" id="{26DCADAF-1A51-38EE-EAE6-6F335EF9461E}"/>
              </a:ext>
            </a:extLst>
          </p:cNvPr>
          <p:cNvSpPr txBox="1"/>
          <p:nvPr/>
        </p:nvSpPr>
        <p:spPr>
          <a:xfrm>
            <a:off x="6334963" y="3642421"/>
            <a:ext cx="2723823" cy="261610"/>
          </a:xfrm>
          <a:prstGeom prst="rect">
            <a:avLst/>
          </a:prstGeom>
          <a:noFill/>
        </p:spPr>
        <p:txBody>
          <a:bodyPr wrap="none" rtlCol="0">
            <a:spAutoFit/>
          </a:bodyPr>
          <a:lstStyle/>
          <a:p>
            <a:r>
              <a:rPr lang="zh-CN" altLang="en-US" sz="1100"/>
              <a:t>置信度得分与链上的真实准确性进行比较</a:t>
            </a:r>
            <a:endParaRPr lang="zh-CN" altLang="en-US" sz="1100" dirty="0"/>
          </a:p>
        </p:txBody>
      </p:sp>
      <p:sp>
        <p:nvSpPr>
          <p:cNvPr id="11" name="文本框 10">
            <a:extLst>
              <a:ext uri="{FF2B5EF4-FFF2-40B4-BE49-F238E27FC236}">
                <a16:creationId xmlns:a16="http://schemas.microsoft.com/office/drawing/2014/main" id="{FA01BEC9-AB98-9340-1978-13382641137C}"/>
              </a:ext>
            </a:extLst>
          </p:cNvPr>
          <p:cNvSpPr txBox="1"/>
          <p:nvPr/>
        </p:nvSpPr>
        <p:spPr>
          <a:xfrm>
            <a:off x="6334963" y="5419466"/>
            <a:ext cx="2371162" cy="261610"/>
          </a:xfrm>
          <a:prstGeom prst="rect">
            <a:avLst/>
          </a:prstGeom>
          <a:noFill/>
        </p:spPr>
        <p:txBody>
          <a:bodyPr wrap="none" rtlCol="0">
            <a:spAutoFit/>
          </a:bodyPr>
          <a:lstStyle/>
          <a:p>
            <a:r>
              <a:rPr lang="en-US" altLang="zh-CN" sz="1100" dirty="0" err="1"/>
              <a:t>pTM</a:t>
            </a:r>
            <a:r>
              <a:rPr lang="zh-CN" altLang="en-US" sz="1100" dirty="0"/>
              <a:t>和完整链</a:t>
            </a:r>
            <a:r>
              <a:rPr lang="en-US" altLang="zh-CN" sz="1100" dirty="0"/>
              <a:t>TM</a:t>
            </a:r>
            <a:r>
              <a:rPr lang="zh-CN" altLang="en-US" sz="1100" dirty="0"/>
              <a:t>分数之间的相关性</a:t>
            </a:r>
          </a:p>
        </p:txBody>
      </p:sp>
      <p:sp>
        <p:nvSpPr>
          <p:cNvPr id="12" name="文本框 11">
            <a:extLst>
              <a:ext uri="{FF2B5EF4-FFF2-40B4-BE49-F238E27FC236}">
                <a16:creationId xmlns:a16="http://schemas.microsoft.com/office/drawing/2014/main" id="{BC615BAC-3997-0C0C-33C8-45F366D48501}"/>
              </a:ext>
            </a:extLst>
          </p:cNvPr>
          <p:cNvSpPr txBox="1"/>
          <p:nvPr/>
        </p:nvSpPr>
        <p:spPr>
          <a:xfrm>
            <a:off x="85214" y="2774249"/>
            <a:ext cx="2421905" cy="1277273"/>
          </a:xfrm>
          <a:prstGeom prst="rect">
            <a:avLst/>
          </a:prstGeom>
          <a:noFill/>
        </p:spPr>
        <p:txBody>
          <a:bodyPr wrap="square" rtlCol="0">
            <a:spAutoFit/>
          </a:bodyPr>
          <a:lstStyle/>
          <a:p>
            <a:pPr marL="171450" indent="-171450">
              <a:buFont typeface="Wingdings" panose="05000000000000000000" pitchFamily="2" charset="2"/>
              <a:buChar char="Ø"/>
            </a:pPr>
            <a:r>
              <a:rPr lang="en-US" altLang="zh-CN" sz="1100" b="1" dirty="0" err="1">
                <a:solidFill>
                  <a:srgbClr val="FF0000"/>
                </a:solidFill>
                <a:highlight>
                  <a:srgbClr val="FFFF00"/>
                </a:highlight>
              </a:rPr>
              <a:t>AlphaFold</a:t>
            </a:r>
            <a:r>
              <a:rPr lang="zh-CN" altLang="en-US" sz="1100" b="1" dirty="0">
                <a:solidFill>
                  <a:srgbClr val="FF0000"/>
                </a:solidFill>
                <a:highlight>
                  <a:srgbClr val="FFFF00"/>
                </a:highlight>
              </a:rPr>
              <a:t>在</a:t>
            </a:r>
            <a:r>
              <a:rPr lang="en-US" altLang="zh-CN" sz="1100" b="1" dirty="0">
                <a:solidFill>
                  <a:srgbClr val="FF0000"/>
                </a:solidFill>
                <a:highlight>
                  <a:srgbClr val="FFFF00"/>
                </a:highlight>
              </a:rPr>
              <a:t>CASP14</a:t>
            </a:r>
            <a:r>
              <a:rPr lang="zh-CN" altLang="en-US" sz="1100" b="1" dirty="0">
                <a:solidFill>
                  <a:srgbClr val="FF0000"/>
                </a:solidFill>
                <a:highlight>
                  <a:srgbClr val="FFFF00"/>
                </a:highlight>
              </a:rPr>
              <a:t>中展示的高准确性延伸到最近发布的大量</a:t>
            </a:r>
            <a:r>
              <a:rPr lang="en-US" altLang="zh-CN" sz="1100" b="1" dirty="0">
                <a:solidFill>
                  <a:srgbClr val="FF0000"/>
                </a:solidFill>
                <a:highlight>
                  <a:srgbClr val="FFFF00"/>
                </a:highlight>
              </a:rPr>
              <a:t>PDB</a:t>
            </a:r>
            <a:r>
              <a:rPr lang="zh-CN" altLang="en-US" sz="1100" b="1" dirty="0">
                <a:solidFill>
                  <a:srgbClr val="FF0000"/>
                </a:solidFill>
                <a:highlight>
                  <a:srgbClr val="FFFF00"/>
                </a:highlight>
              </a:rPr>
              <a:t>结构的示例；</a:t>
            </a:r>
            <a:endParaRPr lang="en-US" altLang="zh-CN" sz="1100" b="1" dirty="0">
              <a:solidFill>
                <a:srgbClr val="FF0000"/>
              </a:solidFill>
              <a:highlight>
                <a:srgbClr val="FFFF00"/>
              </a:highlight>
            </a:endParaRPr>
          </a:p>
          <a:p>
            <a:pPr marL="171450" indent="-171450">
              <a:buFont typeface="Wingdings" panose="05000000000000000000" pitchFamily="2" charset="2"/>
              <a:buChar char="Ø"/>
            </a:pPr>
            <a:r>
              <a:rPr lang="zh-CN" altLang="en-US" sz="1100" b="1" dirty="0">
                <a:solidFill>
                  <a:srgbClr val="FF0000"/>
                </a:solidFill>
                <a:highlight>
                  <a:srgbClr val="FFFF00"/>
                </a:highlight>
              </a:rPr>
              <a:t>这个</a:t>
            </a:r>
            <a:r>
              <a:rPr lang="en-US" altLang="zh-CN" sz="1100" b="1" dirty="0">
                <a:solidFill>
                  <a:srgbClr val="FF0000"/>
                </a:solidFill>
                <a:highlight>
                  <a:srgbClr val="FFFF00"/>
                </a:highlight>
              </a:rPr>
              <a:t>Recent PDB</a:t>
            </a:r>
            <a:r>
              <a:rPr lang="zh-CN" altLang="en-US" sz="1100" b="1" dirty="0">
                <a:solidFill>
                  <a:srgbClr val="FF0000"/>
                </a:solidFill>
                <a:highlight>
                  <a:srgbClr val="FFFF00"/>
                </a:highlight>
              </a:rPr>
              <a:t>是</a:t>
            </a:r>
            <a:r>
              <a:rPr lang="en-US" altLang="zh-CN" sz="1100" b="1" dirty="0">
                <a:solidFill>
                  <a:srgbClr val="FF0000"/>
                </a:solidFill>
                <a:highlight>
                  <a:srgbClr val="FFFF00"/>
                </a:highlight>
              </a:rPr>
              <a:t>CASP2014 (2020)</a:t>
            </a:r>
            <a:r>
              <a:rPr lang="zh-CN" altLang="en-US" sz="1100" b="1" dirty="0">
                <a:solidFill>
                  <a:srgbClr val="FF0000"/>
                </a:solidFill>
                <a:highlight>
                  <a:srgbClr val="FFFF00"/>
                </a:highlight>
              </a:rPr>
              <a:t>之后发布的，并且利用</a:t>
            </a:r>
            <a:r>
              <a:rPr lang="en-US" altLang="zh-CN" sz="1100" b="1" dirty="0" err="1">
                <a:solidFill>
                  <a:srgbClr val="FF0000"/>
                </a:solidFill>
                <a:highlight>
                  <a:srgbClr val="FFFF00"/>
                </a:highlight>
              </a:rPr>
              <a:t>hmmerseq</a:t>
            </a:r>
            <a:r>
              <a:rPr lang="zh-CN" altLang="en-US" sz="1100" b="1" dirty="0">
                <a:solidFill>
                  <a:srgbClr val="FF0000"/>
                </a:solidFill>
                <a:highlight>
                  <a:srgbClr val="FFFF00"/>
                </a:highlight>
              </a:rPr>
              <a:t>将与之前训练集同源序列删除的新的测试集合。</a:t>
            </a:r>
          </a:p>
        </p:txBody>
      </p:sp>
    </p:spTree>
    <p:extLst>
      <p:ext uri="{BB962C8B-B14F-4D97-AF65-F5344CB8AC3E}">
        <p14:creationId xmlns:p14="http://schemas.microsoft.com/office/powerpoint/2010/main" val="3508953157"/>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zhaoy">
      <a:majorFont>
        <a:latin typeface="Times New Roman"/>
        <a:ea typeface="华文楷体"/>
        <a:cs typeface=""/>
      </a:majorFont>
      <a:minorFont>
        <a:latin typeface="Times New Roman"/>
        <a:ea typeface="华文楷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1978</TotalTime>
  <Words>1278</Words>
  <Application>Microsoft Office PowerPoint</Application>
  <PresentationFormat>全屏显示(4:3)</PresentationFormat>
  <Paragraphs>114</Paragraphs>
  <Slides>24</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24</vt:i4>
      </vt:variant>
    </vt:vector>
  </HeadingPairs>
  <TitlesOfParts>
    <vt:vector size="28" baseType="lpstr">
      <vt:lpstr>Arial</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zhao sy</dc:creator>
  <cp:lastModifiedBy>sy Zhao</cp:lastModifiedBy>
  <cp:revision>123</cp:revision>
  <dcterms:created xsi:type="dcterms:W3CDTF">2023-12-04T09:38:04Z</dcterms:created>
  <dcterms:modified xsi:type="dcterms:W3CDTF">2024-01-16T08:10:50Z</dcterms:modified>
</cp:coreProperties>
</file>

<file path=docProps/thumbnail.jpeg>
</file>